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7" r:id="rId2"/>
    <p:sldId id="278" r:id="rId3"/>
    <p:sldId id="305" r:id="rId4"/>
    <p:sldId id="279" r:id="rId5"/>
    <p:sldId id="280" r:id="rId6"/>
    <p:sldId id="281" r:id="rId7"/>
    <p:sldId id="282" r:id="rId8"/>
    <p:sldId id="308" r:id="rId9"/>
    <p:sldId id="283" r:id="rId10"/>
    <p:sldId id="284" r:id="rId11"/>
    <p:sldId id="310" r:id="rId12"/>
    <p:sldId id="309" r:id="rId13"/>
    <p:sldId id="311" r:id="rId14"/>
    <p:sldId id="285" r:id="rId15"/>
    <p:sldId id="286" r:id="rId16"/>
    <p:sldId id="287" r:id="rId17"/>
    <p:sldId id="291" r:id="rId18"/>
    <p:sldId id="292" r:id="rId19"/>
    <p:sldId id="293" r:id="rId20"/>
    <p:sldId id="294" r:id="rId21"/>
    <p:sldId id="296" r:id="rId22"/>
    <p:sldId id="298" r:id="rId23"/>
    <p:sldId id="299" r:id="rId24"/>
    <p:sldId id="300" r:id="rId25"/>
    <p:sldId id="301" r:id="rId26"/>
    <p:sldId id="302" r:id="rId27"/>
    <p:sldId id="303" r:id="rId28"/>
    <p:sldId id="304" r:id="rId29"/>
    <p:sldId id="312" r:id="rId30"/>
    <p:sldId id="276" r:id="rId3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1446" y="108"/>
      </p:cViewPr>
      <p:guideLst/>
    </p:cSldViewPr>
  </p:slideViewPr>
  <p:notesTextViewPr>
    <p:cViewPr>
      <p:scale>
        <a:sx n="1" d="1"/>
        <a:sy n="1" d="1"/>
      </p:scale>
      <p:origin x="0" y="0"/>
    </p:cViewPr>
  </p:notesTextViewPr>
  <p:sorterViewPr>
    <p:cViewPr>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EA3B6DD-83AF-47A9-A8F3-C1A44D91B1CB}" type="datetimeFigureOut">
              <a:rPr lang="zh-TW" altLang="en-US" smtClean="0"/>
              <a:t>2019/6/2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1341957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EA3B6DD-83AF-47A9-A8F3-C1A44D91B1CB}" type="datetimeFigureOut">
              <a:rPr lang="zh-TW" altLang="en-US" smtClean="0"/>
              <a:t>2019/6/2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77434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EA3B6DD-83AF-47A9-A8F3-C1A44D91B1CB}" type="datetimeFigureOut">
              <a:rPr lang="zh-TW" altLang="en-US" smtClean="0"/>
              <a:t>2019/6/2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4157473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EA3B6DD-83AF-47A9-A8F3-C1A44D91B1CB}" type="datetimeFigureOut">
              <a:rPr lang="zh-TW" altLang="en-US" smtClean="0"/>
              <a:t>2019/6/2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1230253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EA3B6DD-83AF-47A9-A8F3-C1A44D91B1CB}" type="datetimeFigureOut">
              <a:rPr lang="zh-TW" altLang="en-US" smtClean="0"/>
              <a:t>2019/6/2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137244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EA3B6DD-83AF-47A9-A8F3-C1A44D91B1CB}" type="datetimeFigureOut">
              <a:rPr lang="zh-TW" altLang="en-US" smtClean="0"/>
              <a:t>2019/6/2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2671508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EA3B6DD-83AF-47A9-A8F3-C1A44D91B1CB}" type="datetimeFigureOut">
              <a:rPr lang="zh-TW" altLang="en-US" smtClean="0"/>
              <a:t>2019/6/2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1685239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EA3B6DD-83AF-47A9-A8F3-C1A44D91B1CB}" type="datetimeFigureOut">
              <a:rPr lang="zh-TW" altLang="en-US" smtClean="0"/>
              <a:t>2019/6/2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618612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A3B6DD-83AF-47A9-A8F3-C1A44D91B1CB}" type="datetimeFigureOut">
              <a:rPr lang="zh-TW" altLang="en-US" smtClean="0"/>
              <a:t>2019/6/2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2297085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EA3B6DD-83AF-47A9-A8F3-C1A44D91B1CB}" type="datetimeFigureOut">
              <a:rPr lang="zh-TW" altLang="en-US" smtClean="0"/>
              <a:t>2019/6/2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1511840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EA3B6DD-83AF-47A9-A8F3-C1A44D91B1CB}" type="datetimeFigureOut">
              <a:rPr lang="zh-TW" altLang="en-US" smtClean="0"/>
              <a:t>2019/6/2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1251381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3B6DD-83AF-47A9-A8F3-C1A44D91B1CB}" type="datetimeFigureOut">
              <a:rPr lang="zh-TW" altLang="en-US" smtClean="0"/>
              <a:t>2019/6/2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A8EC2-32F9-42DC-8FE4-4BD8082A435F}" type="slidenum">
              <a:rPr lang="zh-TW" altLang="en-US" smtClean="0"/>
              <a:t>‹#›</a:t>
            </a:fld>
            <a:endParaRPr lang="zh-TW" altLang="en-US"/>
          </a:p>
        </p:txBody>
      </p:sp>
    </p:spTree>
    <p:extLst>
      <p:ext uri="{BB962C8B-B14F-4D97-AF65-F5344CB8AC3E}">
        <p14:creationId xmlns:p14="http://schemas.microsoft.com/office/powerpoint/2010/main" val="863221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70470" y="2280603"/>
            <a:ext cx="7772400" cy="2387600"/>
          </a:xfrm>
        </p:spPr>
        <p:txBody>
          <a:bodyPr>
            <a:normAutofit/>
          </a:bodyPr>
          <a:lstStyle/>
          <a:p>
            <a:r>
              <a:rPr lang="en-US" altLang="zh-TW" dirty="0" smtClean="0"/>
              <a:t>Neural network:</a:t>
            </a:r>
            <a:br>
              <a:rPr lang="en-US" altLang="zh-TW" dirty="0" smtClean="0"/>
            </a:br>
            <a:r>
              <a:rPr lang="en-US" altLang="zh-TW" sz="3100" b="1" dirty="0" smtClean="0">
                <a:effectLst>
                  <a:outerShdw blurRad="38100" dist="38100" dir="2700000" algn="tl">
                    <a:srgbClr val="000000">
                      <a:alpha val="43137"/>
                    </a:srgbClr>
                  </a:outerShdw>
                </a:effectLst>
              </a:rPr>
              <a:t>From</a:t>
            </a:r>
            <a:r>
              <a:rPr lang="en-US" altLang="zh-TW" sz="3100" b="1" dirty="0">
                <a:effectLst>
                  <a:outerShdw blurRad="38100" dist="38100" dir="2700000" algn="tl">
                    <a:srgbClr val="000000">
                      <a:alpha val="43137"/>
                    </a:srgbClr>
                  </a:outerShdw>
                </a:effectLst>
              </a:rPr>
              <a:t> </a:t>
            </a:r>
            <a:r>
              <a:rPr lang="en-US" altLang="zh-TW" sz="3100" b="1" dirty="0" smtClean="0">
                <a:effectLst>
                  <a:outerShdw blurRad="38100" dist="38100" dir="2700000" algn="tl">
                    <a:srgbClr val="000000">
                      <a:alpha val="43137"/>
                    </a:srgbClr>
                  </a:outerShdw>
                </a:effectLst>
              </a:rPr>
              <a:t>perceptron</a:t>
            </a:r>
            <a:r>
              <a:rPr lang="zh-TW" altLang="en-US" sz="3100" b="1" dirty="0" smtClean="0">
                <a:effectLst>
                  <a:outerShdw blurRad="38100" dist="38100" dir="2700000" algn="tl">
                    <a:srgbClr val="000000">
                      <a:alpha val="43137"/>
                    </a:srgbClr>
                  </a:outerShdw>
                </a:effectLst>
              </a:rPr>
              <a:t> </a:t>
            </a:r>
            <a:r>
              <a:rPr lang="en-US" altLang="zh-TW" sz="3100" b="1" dirty="0" smtClean="0">
                <a:effectLst>
                  <a:outerShdw blurRad="38100" dist="38100" dir="2700000" algn="tl">
                    <a:srgbClr val="000000">
                      <a:alpha val="43137"/>
                    </a:srgbClr>
                  </a:outerShdw>
                </a:effectLst>
              </a:rPr>
              <a:t>to </a:t>
            </a:r>
            <a:r>
              <a:rPr lang="en-US" altLang="zh-TW" sz="3100" b="1" dirty="0" smtClean="0">
                <a:effectLst>
                  <a:outerShdw blurRad="38100" dist="38100" dir="2700000" algn="tl">
                    <a:srgbClr val="000000">
                      <a:alpha val="43137"/>
                    </a:srgbClr>
                  </a:outerShdw>
                </a:effectLst>
              </a:rPr>
              <a:t>MLP</a:t>
            </a:r>
            <a:endParaRPr lang="zh-TW" altLang="en-US" sz="3100" b="1" dirty="0">
              <a:effectLst>
                <a:outerShdw blurRad="38100" dist="38100" dir="2700000" algn="tl">
                  <a:srgbClr val="000000">
                    <a:alpha val="43137"/>
                  </a:srgbClr>
                </a:outerShdw>
              </a:effectLst>
            </a:endParaRPr>
          </a:p>
        </p:txBody>
      </p:sp>
      <p:sp>
        <p:nvSpPr>
          <p:cNvPr id="4" name="標題 1"/>
          <p:cNvSpPr txBox="1">
            <a:spLocks/>
          </p:cNvSpPr>
          <p:nvPr/>
        </p:nvSpPr>
        <p:spPr>
          <a:xfrm>
            <a:off x="570470" y="708453"/>
            <a:ext cx="7772400" cy="552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3200" b="1" smtClean="0">
                <a:effectLst>
                  <a:outerShdw blurRad="38100" dist="38100" dir="2700000" algn="tl">
                    <a:srgbClr val="000000">
                      <a:alpha val="43137"/>
                    </a:srgbClr>
                  </a:outerShdw>
                </a:effectLst>
              </a:rPr>
              <a:t>AI4High::</a:t>
            </a:r>
            <a:r>
              <a:rPr lang="zh-TW" altLang="en-US" sz="3200" b="1" smtClean="0">
                <a:effectLst>
                  <a:outerShdw blurRad="38100" dist="38100" dir="2700000" algn="tl">
                    <a:srgbClr val="000000">
                      <a:alpha val="43137"/>
                    </a:srgbClr>
                  </a:outerShdw>
                </a:effectLst>
              </a:rPr>
              <a:t>從</a:t>
            </a:r>
            <a:r>
              <a:rPr lang="zh-TW" altLang="en-US" sz="3200" b="1" smtClean="0">
                <a:solidFill>
                  <a:srgbClr val="FF0000"/>
                </a:solidFill>
                <a:effectLst>
                  <a:outerShdw blurRad="38100" dist="38100" dir="2700000" algn="tl">
                    <a:srgbClr val="000000">
                      <a:alpha val="43137"/>
                    </a:srgbClr>
                  </a:outerShdw>
                </a:effectLst>
              </a:rPr>
              <a:t>資料科學</a:t>
            </a:r>
            <a:r>
              <a:rPr lang="zh-TW" altLang="en-US" sz="3200" b="1" smtClean="0">
                <a:effectLst>
                  <a:outerShdw blurRad="38100" dist="38100" dir="2700000" algn="tl">
                    <a:srgbClr val="000000">
                      <a:alpha val="43137"/>
                    </a:srgbClr>
                  </a:outerShdw>
                </a:effectLst>
              </a:rPr>
              <a:t>到</a:t>
            </a:r>
            <a:r>
              <a:rPr lang="zh-TW" altLang="en-US" sz="3200" b="1" smtClean="0">
                <a:solidFill>
                  <a:schemeClr val="accent2">
                    <a:lumMod val="75000"/>
                  </a:schemeClr>
                </a:solidFill>
                <a:effectLst>
                  <a:outerShdw blurRad="38100" dist="38100" dir="2700000" algn="tl">
                    <a:srgbClr val="000000">
                      <a:alpha val="43137"/>
                    </a:srgbClr>
                  </a:outerShdw>
                </a:effectLst>
              </a:rPr>
              <a:t>機器學習</a:t>
            </a:r>
            <a:r>
              <a:rPr lang="zh-TW" altLang="en-US" sz="3200" b="1" smtClean="0">
                <a:effectLst>
                  <a:outerShdw blurRad="38100" dist="38100" dir="2700000" algn="tl">
                    <a:srgbClr val="000000">
                      <a:alpha val="43137"/>
                    </a:srgbClr>
                  </a:outerShdw>
                </a:effectLst>
              </a:rPr>
              <a:t>與</a:t>
            </a:r>
            <a:r>
              <a:rPr lang="zh-TW" altLang="en-US" sz="3200" b="1" smtClean="0">
                <a:solidFill>
                  <a:schemeClr val="accent4">
                    <a:lumMod val="50000"/>
                  </a:schemeClr>
                </a:solidFill>
                <a:effectLst>
                  <a:outerShdw blurRad="38100" dist="38100" dir="2700000" algn="tl">
                    <a:srgbClr val="000000">
                      <a:alpha val="43137"/>
                    </a:srgbClr>
                  </a:outerShdw>
                </a:effectLst>
              </a:rPr>
              <a:t>人工智慧</a:t>
            </a:r>
            <a:endParaRPr lang="zh-TW" altLang="en-US" sz="3200" b="1" dirty="0">
              <a:solidFill>
                <a:schemeClr val="accent4">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7346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724074" y="1512587"/>
            <a:ext cx="3218246" cy="4351338"/>
          </a:xfrm>
          <a:prstGeom prst="rect">
            <a:avLst/>
          </a:prstGeom>
        </p:spPr>
      </p:pic>
      <p:sp>
        <p:nvSpPr>
          <p:cNvPr id="3" name="矩形 2"/>
          <p:cNvSpPr/>
          <p:nvPr/>
        </p:nvSpPr>
        <p:spPr>
          <a:xfrm>
            <a:off x="4180873" y="2319115"/>
            <a:ext cx="4147581" cy="2862322"/>
          </a:xfrm>
          <a:prstGeom prst="rect">
            <a:avLst/>
          </a:prstGeom>
        </p:spPr>
        <p:txBody>
          <a:bodyPr wrap="square">
            <a:spAutoFit/>
          </a:bodyPr>
          <a:lstStyle/>
          <a:p>
            <a:r>
              <a:rPr lang="zh-TW" altLang="en-US" dirty="0"/>
              <a:t>第一章 </a:t>
            </a:r>
            <a:r>
              <a:rPr lang="en-US" altLang="zh-TW" dirty="0"/>
              <a:t>Python</a:t>
            </a:r>
            <a:r>
              <a:rPr lang="zh-TW" altLang="en-US" dirty="0"/>
              <a:t>入門 </a:t>
            </a:r>
          </a:p>
          <a:p>
            <a:r>
              <a:rPr lang="zh-TW" altLang="en-US" dirty="0"/>
              <a:t>第二章 感知器 </a:t>
            </a:r>
          </a:p>
          <a:p>
            <a:r>
              <a:rPr lang="zh-TW" altLang="en-US" dirty="0"/>
              <a:t>第三章 神經網路 </a:t>
            </a:r>
          </a:p>
          <a:p>
            <a:r>
              <a:rPr lang="zh-TW" altLang="en-US" dirty="0"/>
              <a:t>第四章 神經網路的學習 </a:t>
            </a:r>
          </a:p>
          <a:p>
            <a:r>
              <a:rPr lang="zh-TW" altLang="en-US" dirty="0"/>
              <a:t>第五章 誤差反向傳播法 </a:t>
            </a:r>
          </a:p>
          <a:p>
            <a:r>
              <a:rPr lang="zh-TW" altLang="en-US" dirty="0"/>
              <a:t>第六章 與學習有關的技巧 </a:t>
            </a:r>
          </a:p>
          <a:p>
            <a:r>
              <a:rPr lang="zh-TW" altLang="en-US" dirty="0"/>
              <a:t>第七章 卷積神經網路 </a:t>
            </a:r>
          </a:p>
          <a:p>
            <a:r>
              <a:rPr lang="zh-TW" altLang="en-US" dirty="0"/>
              <a:t>第八章 深度學習 </a:t>
            </a:r>
          </a:p>
          <a:p>
            <a:r>
              <a:rPr lang="zh-TW" altLang="en-US" dirty="0"/>
              <a:t>附錄</a:t>
            </a:r>
            <a:r>
              <a:rPr lang="en-US" altLang="zh-TW" dirty="0"/>
              <a:t>A </a:t>
            </a:r>
            <a:r>
              <a:rPr lang="en-US" altLang="zh-TW" dirty="0" err="1"/>
              <a:t>Softmax</a:t>
            </a:r>
            <a:r>
              <a:rPr lang="en-US" altLang="zh-TW" dirty="0"/>
              <a:t>-with-Loss</a:t>
            </a:r>
            <a:r>
              <a:rPr lang="zh-TW" altLang="en-US" dirty="0"/>
              <a:t>層的計算圖 </a:t>
            </a:r>
          </a:p>
          <a:p>
            <a:r>
              <a:rPr lang="zh-TW" altLang="en-US" dirty="0"/>
              <a:t>參考文獻</a:t>
            </a:r>
          </a:p>
        </p:txBody>
      </p:sp>
      <p:sp>
        <p:nvSpPr>
          <p:cNvPr id="6" name="矩形 5"/>
          <p:cNvSpPr/>
          <p:nvPr/>
        </p:nvSpPr>
        <p:spPr>
          <a:xfrm>
            <a:off x="505855" y="219268"/>
            <a:ext cx="6872931" cy="923330"/>
          </a:xfrm>
          <a:prstGeom prst="rect">
            <a:avLst/>
          </a:prstGeom>
        </p:spPr>
        <p:txBody>
          <a:bodyPr wrap="square">
            <a:spAutoFit/>
          </a:bodyPr>
          <a:lstStyle/>
          <a:p>
            <a:r>
              <a:rPr lang="en-US" altLang="zh-TW" dirty="0"/>
              <a:t>Deep Learning</a:t>
            </a:r>
            <a:r>
              <a:rPr lang="zh-TW" altLang="en-US" dirty="0"/>
              <a:t>：用</a:t>
            </a:r>
            <a:r>
              <a:rPr lang="en-US" altLang="zh-TW" dirty="0"/>
              <a:t>Python</a:t>
            </a:r>
            <a:r>
              <a:rPr lang="zh-TW" altLang="en-US" dirty="0"/>
              <a:t>進行深度學習的基礎理論實作</a:t>
            </a:r>
          </a:p>
          <a:p>
            <a:r>
              <a:rPr lang="zh-TW" altLang="en-US" dirty="0" smtClean="0"/>
              <a:t>作者</a:t>
            </a:r>
            <a:r>
              <a:rPr lang="zh-TW" altLang="en-US" dirty="0"/>
              <a:t>： 斎藤康毅  譯者： 吳嘉芳</a:t>
            </a:r>
          </a:p>
          <a:p>
            <a:r>
              <a:rPr lang="zh-TW" altLang="en-US" dirty="0"/>
              <a:t>出版社：歐萊禮  出版日期：</a:t>
            </a:r>
            <a:r>
              <a:rPr lang="en-US" altLang="zh-TW" dirty="0"/>
              <a:t>2017/08/17</a:t>
            </a:r>
            <a:endParaRPr lang="zh-TW" altLang="en-US" dirty="0"/>
          </a:p>
        </p:txBody>
      </p:sp>
      <p:sp>
        <p:nvSpPr>
          <p:cNvPr id="7" name="矩形 6"/>
          <p:cNvSpPr/>
          <p:nvPr/>
        </p:nvSpPr>
        <p:spPr>
          <a:xfrm>
            <a:off x="505855" y="5992297"/>
            <a:ext cx="7608416" cy="369332"/>
          </a:xfrm>
          <a:prstGeom prst="rect">
            <a:avLst/>
          </a:prstGeom>
        </p:spPr>
        <p:txBody>
          <a:bodyPr wrap="square">
            <a:spAutoFit/>
          </a:bodyPr>
          <a:lstStyle/>
          <a:p>
            <a:r>
              <a:rPr lang="en-US" altLang="zh-TW" dirty="0"/>
              <a:t>https://github.com/oreilly-japan/deep-learning-from-scratch</a:t>
            </a:r>
          </a:p>
        </p:txBody>
      </p:sp>
      <p:sp>
        <p:nvSpPr>
          <p:cNvPr id="8" name="矩形 7"/>
          <p:cNvSpPr/>
          <p:nvPr/>
        </p:nvSpPr>
        <p:spPr>
          <a:xfrm>
            <a:off x="4937092" y="809682"/>
            <a:ext cx="2441694" cy="769441"/>
          </a:xfrm>
          <a:prstGeom prst="rect">
            <a:avLst/>
          </a:prstGeom>
          <a:solidFill>
            <a:schemeClr val="tx1"/>
          </a:solidFill>
        </p:spPr>
        <p:txBody>
          <a:bodyPr wrap="none">
            <a:spAutoFit/>
          </a:bodyPr>
          <a:lstStyle/>
          <a:p>
            <a:r>
              <a:rPr lang="zh-TW" altLang="en-US" sz="4400" dirty="0">
                <a:solidFill>
                  <a:schemeClr val="bg1"/>
                </a:solidFill>
              </a:rPr>
              <a:t>好書推薦</a:t>
            </a:r>
          </a:p>
        </p:txBody>
      </p:sp>
    </p:spTree>
    <p:extLst>
      <p:ext uri="{BB962C8B-B14F-4D97-AF65-F5344CB8AC3E}">
        <p14:creationId xmlns:p14="http://schemas.microsoft.com/office/powerpoint/2010/main" val="137451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914815" y="2018270"/>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411840" y="2698578"/>
            <a:ext cx="306494" cy="369332"/>
          </a:xfrm>
          <a:prstGeom prst="rect">
            <a:avLst/>
          </a:prstGeom>
        </p:spPr>
        <p:txBody>
          <a:bodyPr wrap="square">
            <a:spAutoFit/>
          </a:bodyPr>
          <a:lstStyle/>
          <a:p>
            <a:r>
              <a:rPr lang="zh-TW" altLang="en-US" dirty="0" smtClean="0"/>
              <a:t>０</a:t>
            </a:r>
            <a:endParaRPr lang="zh-TW" altLang="en-US" dirty="0"/>
          </a:p>
        </p:txBody>
      </p:sp>
      <p:sp>
        <p:nvSpPr>
          <p:cNvPr id="13" name="矩形 12"/>
          <p:cNvSpPr/>
          <p:nvPr/>
        </p:nvSpPr>
        <p:spPr>
          <a:xfrm>
            <a:off x="1411840" y="3309550"/>
            <a:ext cx="306494" cy="369332"/>
          </a:xfrm>
          <a:prstGeom prst="rect">
            <a:avLst/>
          </a:prstGeom>
        </p:spPr>
        <p:txBody>
          <a:bodyPr wrap="square">
            <a:spAutoFit/>
          </a:bodyPr>
          <a:lstStyle/>
          <a:p>
            <a:r>
              <a:rPr lang="zh-TW" altLang="en-US" dirty="0" smtClean="0"/>
              <a:t>０</a:t>
            </a:r>
            <a:endParaRPr lang="zh-TW" altLang="en-US" dirty="0"/>
          </a:p>
        </p:txBody>
      </p:sp>
      <p:sp>
        <p:nvSpPr>
          <p:cNvPr id="14" name="矩形 13"/>
          <p:cNvSpPr/>
          <p:nvPr/>
        </p:nvSpPr>
        <p:spPr>
          <a:xfrm>
            <a:off x="1032900" y="2698578"/>
            <a:ext cx="306494" cy="369332"/>
          </a:xfrm>
          <a:prstGeom prst="rect">
            <a:avLst/>
          </a:prstGeom>
        </p:spPr>
        <p:txBody>
          <a:bodyPr wrap="square">
            <a:spAutoFit/>
          </a:bodyPr>
          <a:lstStyle/>
          <a:p>
            <a:r>
              <a:rPr lang="zh-TW" altLang="en-US" dirty="0" smtClean="0"/>
              <a:t>０</a:t>
            </a:r>
            <a:endParaRPr lang="zh-TW" altLang="en-US" dirty="0"/>
          </a:p>
        </p:txBody>
      </p:sp>
      <p:sp>
        <p:nvSpPr>
          <p:cNvPr id="15" name="矩形 14"/>
          <p:cNvSpPr/>
          <p:nvPr/>
        </p:nvSpPr>
        <p:spPr>
          <a:xfrm>
            <a:off x="1105346" y="3309550"/>
            <a:ext cx="306494" cy="369332"/>
          </a:xfrm>
          <a:prstGeom prst="rect">
            <a:avLst/>
          </a:prstGeom>
        </p:spPr>
        <p:txBody>
          <a:bodyPr wrap="square">
            <a:spAutoFit/>
          </a:bodyPr>
          <a:lstStyle/>
          <a:p>
            <a:r>
              <a:rPr lang="en-US" altLang="zh-TW" dirty="0" smtClean="0"/>
              <a:t>1</a:t>
            </a:r>
            <a:endParaRPr lang="zh-TW" altLang="en-US" dirty="0"/>
          </a:p>
        </p:txBody>
      </p:sp>
      <p:sp>
        <p:nvSpPr>
          <p:cNvPr id="16" name="矩形 15"/>
          <p:cNvSpPr/>
          <p:nvPr/>
        </p:nvSpPr>
        <p:spPr>
          <a:xfrm>
            <a:off x="371573" y="2698578"/>
            <a:ext cx="306494" cy="369332"/>
          </a:xfrm>
          <a:prstGeom prst="rect">
            <a:avLst/>
          </a:prstGeom>
        </p:spPr>
        <p:txBody>
          <a:bodyPr wrap="square">
            <a:spAutoFit/>
          </a:bodyPr>
          <a:lstStyle/>
          <a:p>
            <a:r>
              <a:rPr lang="en-US" altLang="zh-TW" dirty="0" smtClean="0"/>
              <a:t>1</a:t>
            </a:r>
            <a:endParaRPr lang="zh-TW" altLang="en-US" dirty="0"/>
          </a:p>
        </p:txBody>
      </p:sp>
      <p:sp>
        <p:nvSpPr>
          <p:cNvPr id="17" name="矩形 16"/>
          <p:cNvSpPr/>
          <p:nvPr/>
        </p:nvSpPr>
        <p:spPr>
          <a:xfrm>
            <a:off x="371938" y="3300956"/>
            <a:ext cx="306494" cy="369332"/>
          </a:xfrm>
          <a:prstGeom prst="rect">
            <a:avLst/>
          </a:prstGeom>
        </p:spPr>
        <p:txBody>
          <a:bodyPr wrap="square">
            <a:spAutoFit/>
          </a:bodyPr>
          <a:lstStyle/>
          <a:p>
            <a:r>
              <a:rPr lang="en-US" altLang="zh-TW" dirty="0" smtClean="0"/>
              <a:t>1</a:t>
            </a:r>
            <a:endParaRPr lang="zh-TW" altLang="en-US" dirty="0"/>
          </a:p>
        </p:txBody>
      </p:sp>
      <p:sp>
        <p:nvSpPr>
          <p:cNvPr id="18" name="矩形 17"/>
          <p:cNvSpPr/>
          <p:nvPr/>
        </p:nvSpPr>
        <p:spPr>
          <a:xfrm>
            <a:off x="707809" y="2698578"/>
            <a:ext cx="306494" cy="369332"/>
          </a:xfrm>
          <a:prstGeom prst="rect">
            <a:avLst/>
          </a:prstGeom>
        </p:spPr>
        <p:txBody>
          <a:bodyPr wrap="square">
            <a:spAutoFit/>
          </a:bodyPr>
          <a:lstStyle/>
          <a:p>
            <a:r>
              <a:rPr lang="en-US" altLang="zh-TW" dirty="0" smtClean="0"/>
              <a:t>1</a:t>
            </a:r>
            <a:endParaRPr lang="zh-TW" altLang="en-US" dirty="0"/>
          </a:p>
        </p:txBody>
      </p:sp>
      <p:sp>
        <p:nvSpPr>
          <p:cNvPr id="19" name="矩形 18"/>
          <p:cNvSpPr/>
          <p:nvPr/>
        </p:nvSpPr>
        <p:spPr>
          <a:xfrm>
            <a:off x="708174" y="3300956"/>
            <a:ext cx="306494" cy="369332"/>
          </a:xfrm>
          <a:prstGeom prst="rect">
            <a:avLst/>
          </a:prstGeom>
        </p:spPr>
        <p:txBody>
          <a:bodyPr wrap="square">
            <a:spAutoFit/>
          </a:bodyPr>
          <a:lstStyle/>
          <a:p>
            <a:r>
              <a:rPr lang="en-US" altLang="zh-TW" dirty="0" smtClean="0"/>
              <a:t>0</a:t>
            </a:r>
            <a:endParaRPr lang="zh-TW" altLang="en-US" dirty="0"/>
          </a:p>
        </p:txBody>
      </p:sp>
      <p:sp>
        <p:nvSpPr>
          <p:cNvPr id="20" name="矩形 19"/>
          <p:cNvSpPr/>
          <p:nvPr/>
        </p:nvSpPr>
        <p:spPr>
          <a:xfrm>
            <a:off x="7962030" y="1970523"/>
            <a:ext cx="306494" cy="1015663"/>
          </a:xfrm>
          <a:prstGeom prst="rect">
            <a:avLst/>
          </a:prstGeom>
        </p:spPr>
        <p:txBody>
          <a:bodyPr wrap="square">
            <a:spAutoFit/>
          </a:bodyPr>
          <a:lstStyle/>
          <a:p>
            <a:r>
              <a:rPr lang="en-US" altLang="zh-TW" sz="6000" dirty="0" smtClean="0"/>
              <a:t>1</a:t>
            </a:r>
            <a:endParaRPr lang="zh-TW" altLang="en-US" sz="6000" dirty="0"/>
          </a:p>
        </p:txBody>
      </p:sp>
      <p:sp>
        <p:nvSpPr>
          <p:cNvPr id="21" name="矩形 20"/>
          <p:cNvSpPr/>
          <p:nvPr/>
        </p:nvSpPr>
        <p:spPr>
          <a:xfrm>
            <a:off x="7962030" y="2832209"/>
            <a:ext cx="306494" cy="1015663"/>
          </a:xfrm>
          <a:prstGeom prst="rect">
            <a:avLst/>
          </a:prstGeom>
        </p:spPr>
        <p:txBody>
          <a:bodyPr wrap="square">
            <a:spAutoFit/>
          </a:bodyPr>
          <a:lstStyle/>
          <a:p>
            <a:r>
              <a:rPr lang="en-US" altLang="zh-TW" sz="6000" dirty="0" smtClean="0"/>
              <a:t>0</a:t>
            </a:r>
            <a:endParaRPr lang="zh-TW" altLang="en-US" sz="6000" dirty="0"/>
          </a:p>
        </p:txBody>
      </p:sp>
      <p:sp>
        <p:nvSpPr>
          <p:cNvPr id="25" name="矩形 24"/>
          <p:cNvSpPr/>
          <p:nvPr/>
        </p:nvSpPr>
        <p:spPr>
          <a:xfrm>
            <a:off x="329823" y="2063374"/>
            <a:ext cx="1406154" cy="369332"/>
          </a:xfrm>
          <a:prstGeom prst="rect">
            <a:avLst/>
          </a:prstGeom>
        </p:spPr>
        <p:txBody>
          <a:bodyPr wrap="none">
            <a:spAutoFit/>
          </a:bodyPr>
          <a:lstStyle/>
          <a:p>
            <a:r>
              <a:rPr lang="en-US" altLang="zh-TW" b="1" dirty="0" err="1">
                <a:solidFill>
                  <a:srgbClr val="FF0000"/>
                </a:solidFill>
                <a:effectLst>
                  <a:outerShdw blurRad="38100" dist="38100" dir="2700000" algn="tl">
                    <a:srgbClr val="000000">
                      <a:alpha val="43137"/>
                    </a:srgbClr>
                  </a:outerShdw>
                </a:effectLst>
              </a:rPr>
              <a:t>input_dim</a:t>
            </a:r>
            <a:r>
              <a:rPr lang="en-US" altLang="zh-TW" b="1" dirty="0">
                <a:solidFill>
                  <a:srgbClr val="FF0000"/>
                </a:solidFill>
                <a:effectLst>
                  <a:outerShdw blurRad="38100" dist="38100" dir="2700000" algn="tl">
                    <a:srgbClr val="000000">
                      <a:alpha val="43137"/>
                    </a:srgbClr>
                  </a:outerShdw>
                </a:effectLst>
              </a:rPr>
              <a:t>=2</a:t>
            </a:r>
            <a:endParaRPr lang="zh-TW" altLang="en-US" b="1" dirty="0">
              <a:solidFill>
                <a:srgbClr val="FF0000"/>
              </a:solidFill>
              <a:effectLst>
                <a:outerShdw blurRad="38100" dist="38100" dir="2700000" algn="tl">
                  <a:srgbClr val="000000">
                    <a:alpha val="43137"/>
                  </a:srgbClr>
                </a:outerShdw>
              </a:effectLst>
            </a:endParaRPr>
          </a:p>
        </p:txBody>
      </p:sp>
      <p:cxnSp>
        <p:nvCxnSpPr>
          <p:cNvPr id="26" name="直線接點 25"/>
          <p:cNvCxnSpPr>
            <a:stCxn id="5" idx="6"/>
            <a:endCxn id="42" idx="2"/>
          </p:cNvCxnSpPr>
          <p:nvPr/>
        </p:nvCxnSpPr>
        <p:spPr>
          <a:xfrm>
            <a:off x="2763312" y="2450757"/>
            <a:ext cx="4007068" cy="5259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a:stCxn id="36" idx="3"/>
            <a:endCxn id="42" idx="2"/>
          </p:cNvCxnSpPr>
          <p:nvPr/>
        </p:nvCxnSpPr>
        <p:spPr>
          <a:xfrm flipV="1">
            <a:off x="2571198" y="2976661"/>
            <a:ext cx="4199182" cy="22370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073946" y="4798185"/>
            <a:ext cx="497252" cy="830997"/>
          </a:xfrm>
          <a:prstGeom prst="rect">
            <a:avLst/>
          </a:prstGeom>
        </p:spPr>
        <p:txBody>
          <a:bodyPr wrap="none">
            <a:spAutoFit/>
          </a:bodyPr>
          <a:lstStyle/>
          <a:p>
            <a:r>
              <a:rPr lang="en-US" altLang="zh-TW" sz="4800" b="1" dirty="0">
                <a:solidFill>
                  <a:schemeClr val="accent6">
                    <a:lumMod val="50000"/>
                  </a:schemeClr>
                </a:solidFill>
                <a:effectLst>
                  <a:outerShdw blurRad="38100" dist="38100" dir="2700000" algn="tl">
                    <a:srgbClr val="000000">
                      <a:alpha val="43137"/>
                    </a:srgbClr>
                  </a:outerShdw>
                </a:effectLst>
              </a:rPr>
              <a:t>1</a:t>
            </a:r>
            <a:endParaRPr lang="zh-TW" altLang="en-US" sz="4800" dirty="0"/>
          </a:p>
        </p:txBody>
      </p:sp>
      <p:pic>
        <p:nvPicPr>
          <p:cNvPr id="37" name="Picture 4" descr="ç¸éåç"/>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4542" y="1576192"/>
            <a:ext cx="902163" cy="902163"/>
          </a:xfrm>
          <a:prstGeom prst="rect">
            <a:avLst/>
          </a:prstGeom>
          <a:noFill/>
          <a:extLst>
            <a:ext uri="{909E8E84-426E-40DD-AFC4-6F175D3DCCD1}">
              <a14:hiddenFill xmlns:a14="http://schemas.microsoft.com/office/drawing/2010/main">
                <a:solidFill>
                  <a:srgbClr val="FFFFFF"/>
                </a:solidFill>
              </a14:hiddenFill>
            </a:ext>
          </a:extLst>
        </p:spPr>
      </p:pic>
      <p:sp>
        <p:nvSpPr>
          <p:cNvPr id="41" name="橢圓 40"/>
          <p:cNvSpPr/>
          <p:nvPr/>
        </p:nvSpPr>
        <p:spPr>
          <a:xfrm>
            <a:off x="1954906" y="3538507"/>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6770380" y="2544174"/>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p:cNvCxnSpPr>
            <a:stCxn id="41" idx="6"/>
            <a:endCxn id="42" idx="2"/>
          </p:cNvCxnSpPr>
          <p:nvPr/>
        </p:nvCxnSpPr>
        <p:spPr>
          <a:xfrm flipV="1">
            <a:off x="2803403" y="2976661"/>
            <a:ext cx="3966977" cy="9943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3" name="圖片 52"/>
          <p:cNvPicPr>
            <a:picLocks noChangeAspect="1"/>
          </p:cNvPicPr>
          <p:nvPr/>
        </p:nvPicPr>
        <p:blipFill>
          <a:blip r:embed="rId3"/>
          <a:stretch>
            <a:fillRect/>
          </a:stretch>
        </p:blipFill>
        <p:spPr>
          <a:xfrm>
            <a:off x="6676705" y="1512015"/>
            <a:ext cx="1192284" cy="892033"/>
          </a:xfrm>
          <a:prstGeom prst="rect">
            <a:avLst/>
          </a:prstGeom>
        </p:spPr>
      </p:pic>
      <p:sp>
        <p:nvSpPr>
          <p:cNvPr id="57" name="矩形 56"/>
          <p:cNvSpPr/>
          <p:nvPr/>
        </p:nvSpPr>
        <p:spPr>
          <a:xfrm>
            <a:off x="4216819" y="4280573"/>
            <a:ext cx="453970" cy="707886"/>
          </a:xfrm>
          <a:prstGeom prst="rect">
            <a:avLst/>
          </a:prstGeom>
        </p:spPr>
        <p:txBody>
          <a:bodyPr wrap="none">
            <a:spAutoFit/>
          </a:bodyPr>
          <a:lstStyle/>
          <a:p>
            <a:r>
              <a:rPr lang="en-US" altLang="zh-TW" sz="4000" dirty="0"/>
              <a:t>b</a:t>
            </a:r>
            <a:endParaRPr lang="zh-TW" altLang="en-US" sz="4000" dirty="0"/>
          </a:p>
        </p:txBody>
      </p:sp>
      <p:sp>
        <p:nvSpPr>
          <p:cNvPr id="58" name="矩形 57"/>
          <p:cNvSpPr/>
          <p:nvPr/>
        </p:nvSpPr>
        <p:spPr>
          <a:xfrm>
            <a:off x="2005478" y="1319387"/>
            <a:ext cx="667170" cy="707886"/>
          </a:xfrm>
          <a:prstGeom prst="rect">
            <a:avLst/>
          </a:prstGeom>
        </p:spPr>
        <p:txBody>
          <a:bodyPr wrap="none">
            <a:spAutoFit/>
          </a:bodyPr>
          <a:lstStyle/>
          <a:p>
            <a:r>
              <a:rPr lang="en-US" altLang="zh-TW" sz="4000" dirty="0" smtClean="0"/>
              <a:t>x1</a:t>
            </a:r>
            <a:endParaRPr lang="zh-TW" altLang="en-US" sz="4000" dirty="0"/>
          </a:p>
        </p:txBody>
      </p:sp>
      <p:sp>
        <p:nvSpPr>
          <p:cNvPr id="59" name="矩形 58"/>
          <p:cNvSpPr/>
          <p:nvPr/>
        </p:nvSpPr>
        <p:spPr>
          <a:xfrm>
            <a:off x="1978849" y="2890835"/>
            <a:ext cx="713657" cy="769441"/>
          </a:xfrm>
          <a:prstGeom prst="rect">
            <a:avLst/>
          </a:prstGeom>
        </p:spPr>
        <p:txBody>
          <a:bodyPr wrap="none">
            <a:spAutoFit/>
          </a:bodyPr>
          <a:lstStyle/>
          <a:p>
            <a:r>
              <a:rPr lang="en-US" altLang="zh-TW" sz="4400" dirty="0" smtClean="0"/>
              <a:t>x2</a:t>
            </a:r>
            <a:endParaRPr lang="zh-TW" altLang="en-US" sz="4400" dirty="0"/>
          </a:p>
        </p:txBody>
      </p:sp>
      <p:sp>
        <p:nvSpPr>
          <p:cNvPr id="60" name="矩形 59"/>
          <p:cNvSpPr/>
          <p:nvPr/>
        </p:nvSpPr>
        <p:spPr>
          <a:xfrm>
            <a:off x="3848381" y="2916235"/>
            <a:ext cx="873957" cy="769441"/>
          </a:xfrm>
          <a:prstGeom prst="rect">
            <a:avLst/>
          </a:prstGeom>
        </p:spPr>
        <p:txBody>
          <a:bodyPr wrap="none">
            <a:spAutoFit/>
          </a:bodyPr>
          <a:lstStyle/>
          <a:p>
            <a:r>
              <a:rPr lang="en-US" altLang="zh-TW" sz="4400" dirty="0" smtClean="0"/>
              <a:t>w2</a:t>
            </a:r>
            <a:endParaRPr lang="zh-TW" altLang="en-US" sz="4400" dirty="0"/>
          </a:p>
        </p:txBody>
      </p:sp>
      <p:sp>
        <p:nvSpPr>
          <p:cNvPr id="61" name="矩形 60"/>
          <p:cNvSpPr/>
          <p:nvPr/>
        </p:nvSpPr>
        <p:spPr>
          <a:xfrm>
            <a:off x="3777946" y="1959196"/>
            <a:ext cx="901209" cy="707886"/>
          </a:xfrm>
          <a:prstGeom prst="rect">
            <a:avLst/>
          </a:prstGeom>
        </p:spPr>
        <p:txBody>
          <a:bodyPr wrap="none">
            <a:spAutoFit/>
          </a:bodyPr>
          <a:lstStyle/>
          <a:p>
            <a:r>
              <a:rPr lang="en-US" altLang="zh-TW" sz="4000" dirty="0" smtClean="0"/>
              <a:t>W1</a:t>
            </a:r>
            <a:endParaRPr lang="zh-TW" altLang="en-US" sz="4000" dirty="0"/>
          </a:p>
        </p:txBody>
      </p:sp>
      <p:sp>
        <p:nvSpPr>
          <p:cNvPr id="62" name="矩形 61"/>
          <p:cNvSpPr/>
          <p:nvPr/>
        </p:nvSpPr>
        <p:spPr>
          <a:xfrm>
            <a:off x="193511" y="-18182"/>
            <a:ext cx="8675004" cy="1446550"/>
          </a:xfrm>
          <a:prstGeom prst="rect">
            <a:avLst/>
          </a:prstGeom>
        </p:spPr>
        <p:txBody>
          <a:bodyPr wrap="square">
            <a:spAutoFit/>
          </a:bodyPr>
          <a:lstStyle/>
          <a:p>
            <a:r>
              <a:rPr lang="en-US" altLang="zh-TW" sz="4400" dirty="0" smtClean="0"/>
              <a:t>AND gate: w1/w2/b</a:t>
            </a:r>
            <a:r>
              <a:rPr lang="zh-TW" altLang="en-US" sz="4400" dirty="0" smtClean="0"/>
              <a:t>要設定為何</a:t>
            </a:r>
            <a:endParaRPr lang="en-US" altLang="zh-TW" sz="4400" dirty="0" smtClean="0"/>
          </a:p>
          <a:p>
            <a:r>
              <a:rPr lang="zh-TW" altLang="en-US" sz="4400" dirty="0" smtClean="0"/>
              <a:t>才可以實作出</a:t>
            </a:r>
            <a:r>
              <a:rPr lang="en-US" altLang="zh-TW" sz="4400" dirty="0" smtClean="0"/>
              <a:t>AND gate</a:t>
            </a:r>
            <a:endParaRPr lang="zh-TW" altLang="en-US" sz="4400" dirty="0"/>
          </a:p>
        </p:txBody>
      </p:sp>
      <p:pic>
        <p:nvPicPr>
          <p:cNvPr id="63" name="圖片 62"/>
          <p:cNvPicPr>
            <a:picLocks noChangeAspect="1"/>
          </p:cNvPicPr>
          <p:nvPr/>
        </p:nvPicPr>
        <p:blipFill rotWithShape="1">
          <a:blip r:embed="rId4"/>
          <a:srcRect r="73543"/>
          <a:stretch/>
        </p:blipFill>
        <p:spPr>
          <a:xfrm>
            <a:off x="5656634" y="3598259"/>
            <a:ext cx="1319551" cy="2621936"/>
          </a:xfrm>
          <a:prstGeom prst="rect">
            <a:avLst/>
          </a:prstGeom>
        </p:spPr>
      </p:pic>
    </p:spTree>
    <p:extLst>
      <p:ext uri="{BB962C8B-B14F-4D97-AF65-F5344CB8AC3E}">
        <p14:creationId xmlns:p14="http://schemas.microsoft.com/office/powerpoint/2010/main" val="2375796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265130" cy="1446550"/>
          </a:xfrm>
          <a:prstGeom prst="rect">
            <a:avLst/>
          </a:prstGeom>
        </p:spPr>
        <p:txBody>
          <a:bodyPr wrap="none">
            <a:spAutoFit/>
          </a:bodyPr>
          <a:lstStyle/>
          <a:p>
            <a:r>
              <a:rPr lang="zh-TW" altLang="en-US" sz="4800" b="1" dirty="0">
                <a:solidFill>
                  <a:schemeClr val="bg1"/>
                </a:solidFill>
                <a:effectLst>
                  <a:outerShdw blurRad="38100" dist="38100" dir="2700000" algn="tl">
                    <a:srgbClr val="000000">
                      <a:alpha val="43137"/>
                    </a:srgbClr>
                  </a:outerShdw>
                </a:effectLst>
              </a:rPr>
              <a:t>類神經網路起手式</a:t>
            </a:r>
            <a:r>
              <a:rPr lang="en-US" altLang="zh-TW" sz="4800" b="1" dirty="0" smtClean="0">
                <a:solidFill>
                  <a:schemeClr val="bg1"/>
                </a:solidFill>
                <a:effectLst>
                  <a:outerShdw blurRad="38100" dist="38100" dir="2700000" algn="tl">
                    <a:srgbClr val="000000">
                      <a:alpha val="43137"/>
                    </a:srgbClr>
                  </a:outerShdw>
                </a:effectLst>
              </a:rPr>
              <a:t>:</a:t>
            </a:r>
            <a:r>
              <a:rPr lang="zh-TW" altLang="en-US" sz="4800" b="1" dirty="0" smtClean="0">
                <a:solidFill>
                  <a:schemeClr val="bg1"/>
                </a:solidFill>
                <a:effectLst>
                  <a:outerShdw blurRad="38100" dist="38100" dir="2700000" algn="tl">
                    <a:srgbClr val="000000">
                      <a:alpha val="43137"/>
                    </a:srgbClr>
                  </a:outerShdw>
                </a:effectLst>
              </a:rPr>
              <a:t>感知</a:t>
            </a:r>
            <a:r>
              <a:rPr lang="zh-TW" altLang="en-US" sz="4800" b="1" dirty="0">
                <a:solidFill>
                  <a:schemeClr val="bg1"/>
                </a:solidFill>
                <a:effectLst>
                  <a:outerShdw blurRad="38100" dist="38100" dir="2700000" algn="tl">
                    <a:srgbClr val="000000">
                      <a:alpha val="43137"/>
                    </a:srgbClr>
                  </a:outerShdw>
                </a:effectLst>
              </a:rPr>
              <a:t>器 </a:t>
            </a:r>
          </a:p>
          <a:p>
            <a:r>
              <a:rPr lang="en-US" altLang="zh-TW" sz="4000" b="1" dirty="0" smtClean="0">
                <a:effectLst>
                  <a:outerShdw blurRad="38100" dist="38100" dir="2700000" algn="tl">
                    <a:srgbClr val="000000">
                      <a:alpha val="43137"/>
                    </a:srgbClr>
                  </a:outerShdw>
                </a:effectLst>
              </a:rPr>
              <a:t>AND</a:t>
            </a:r>
            <a:r>
              <a:rPr lang="zh-TW" altLang="en-US" sz="4000" b="1" dirty="0" smtClean="0">
                <a:effectLst>
                  <a:outerShdw blurRad="38100" dist="38100" dir="2700000" algn="tl">
                    <a:srgbClr val="000000">
                      <a:alpha val="43137"/>
                    </a:srgbClr>
                  </a:outerShdw>
                </a:effectLst>
              </a:rPr>
              <a:t>  </a:t>
            </a:r>
            <a:r>
              <a:rPr lang="en-US" altLang="zh-TW" sz="4000" b="1" dirty="0" smtClean="0">
                <a:effectLst>
                  <a:outerShdw blurRad="38100" dist="38100" dir="2700000" algn="tl">
                    <a:srgbClr val="000000">
                      <a:alpha val="43137"/>
                    </a:srgbClr>
                  </a:outerShdw>
                </a:effectLst>
              </a:rPr>
              <a:t>gate</a:t>
            </a:r>
            <a:r>
              <a:rPr lang="zh-TW" altLang="en-US" sz="4000" b="1" dirty="0" smtClean="0">
                <a:effectLst>
                  <a:outerShdw blurRad="38100" dist="38100" dir="2700000" algn="tl">
                    <a:srgbClr val="000000">
                      <a:alpha val="43137"/>
                    </a:srgbClr>
                  </a:outerShdw>
                </a:effectLst>
              </a:rPr>
              <a:t>的實作</a:t>
            </a:r>
            <a:endParaRPr lang="en-US" altLang="zh-TW"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4952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914815" y="2018270"/>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411840" y="2698578"/>
            <a:ext cx="306494" cy="369332"/>
          </a:xfrm>
          <a:prstGeom prst="rect">
            <a:avLst/>
          </a:prstGeom>
        </p:spPr>
        <p:txBody>
          <a:bodyPr wrap="square">
            <a:spAutoFit/>
          </a:bodyPr>
          <a:lstStyle/>
          <a:p>
            <a:r>
              <a:rPr lang="zh-TW" altLang="en-US" dirty="0" smtClean="0"/>
              <a:t>０</a:t>
            </a:r>
            <a:endParaRPr lang="zh-TW" altLang="en-US" dirty="0"/>
          </a:p>
        </p:txBody>
      </p:sp>
      <p:sp>
        <p:nvSpPr>
          <p:cNvPr id="13" name="矩形 12"/>
          <p:cNvSpPr/>
          <p:nvPr/>
        </p:nvSpPr>
        <p:spPr>
          <a:xfrm>
            <a:off x="1411840" y="3309550"/>
            <a:ext cx="306494" cy="369332"/>
          </a:xfrm>
          <a:prstGeom prst="rect">
            <a:avLst/>
          </a:prstGeom>
        </p:spPr>
        <p:txBody>
          <a:bodyPr wrap="square">
            <a:spAutoFit/>
          </a:bodyPr>
          <a:lstStyle/>
          <a:p>
            <a:r>
              <a:rPr lang="zh-TW" altLang="en-US" dirty="0" smtClean="0"/>
              <a:t>０</a:t>
            </a:r>
            <a:endParaRPr lang="zh-TW" altLang="en-US" dirty="0"/>
          </a:p>
        </p:txBody>
      </p:sp>
      <p:sp>
        <p:nvSpPr>
          <p:cNvPr id="14" name="矩形 13"/>
          <p:cNvSpPr/>
          <p:nvPr/>
        </p:nvSpPr>
        <p:spPr>
          <a:xfrm>
            <a:off x="1032900" y="2698578"/>
            <a:ext cx="306494" cy="369332"/>
          </a:xfrm>
          <a:prstGeom prst="rect">
            <a:avLst/>
          </a:prstGeom>
        </p:spPr>
        <p:txBody>
          <a:bodyPr wrap="square">
            <a:spAutoFit/>
          </a:bodyPr>
          <a:lstStyle/>
          <a:p>
            <a:r>
              <a:rPr lang="zh-TW" altLang="en-US" dirty="0" smtClean="0"/>
              <a:t>０</a:t>
            </a:r>
            <a:endParaRPr lang="zh-TW" altLang="en-US" dirty="0"/>
          </a:p>
        </p:txBody>
      </p:sp>
      <p:sp>
        <p:nvSpPr>
          <p:cNvPr id="15" name="矩形 14"/>
          <p:cNvSpPr/>
          <p:nvPr/>
        </p:nvSpPr>
        <p:spPr>
          <a:xfrm>
            <a:off x="1105346" y="3309550"/>
            <a:ext cx="306494" cy="369332"/>
          </a:xfrm>
          <a:prstGeom prst="rect">
            <a:avLst/>
          </a:prstGeom>
        </p:spPr>
        <p:txBody>
          <a:bodyPr wrap="square">
            <a:spAutoFit/>
          </a:bodyPr>
          <a:lstStyle/>
          <a:p>
            <a:r>
              <a:rPr lang="en-US" altLang="zh-TW" dirty="0" smtClean="0"/>
              <a:t>1</a:t>
            </a:r>
            <a:endParaRPr lang="zh-TW" altLang="en-US" dirty="0"/>
          </a:p>
        </p:txBody>
      </p:sp>
      <p:sp>
        <p:nvSpPr>
          <p:cNvPr id="16" name="矩形 15"/>
          <p:cNvSpPr/>
          <p:nvPr/>
        </p:nvSpPr>
        <p:spPr>
          <a:xfrm>
            <a:off x="371573" y="2698578"/>
            <a:ext cx="306494" cy="369332"/>
          </a:xfrm>
          <a:prstGeom prst="rect">
            <a:avLst/>
          </a:prstGeom>
        </p:spPr>
        <p:txBody>
          <a:bodyPr wrap="square">
            <a:spAutoFit/>
          </a:bodyPr>
          <a:lstStyle/>
          <a:p>
            <a:r>
              <a:rPr lang="en-US" altLang="zh-TW" dirty="0" smtClean="0"/>
              <a:t>1</a:t>
            </a:r>
            <a:endParaRPr lang="zh-TW" altLang="en-US" dirty="0"/>
          </a:p>
        </p:txBody>
      </p:sp>
      <p:sp>
        <p:nvSpPr>
          <p:cNvPr id="17" name="矩形 16"/>
          <p:cNvSpPr/>
          <p:nvPr/>
        </p:nvSpPr>
        <p:spPr>
          <a:xfrm>
            <a:off x="371938" y="3300956"/>
            <a:ext cx="306494" cy="369332"/>
          </a:xfrm>
          <a:prstGeom prst="rect">
            <a:avLst/>
          </a:prstGeom>
        </p:spPr>
        <p:txBody>
          <a:bodyPr wrap="square">
            <a:spAutoFit/>
          </a:bodyPr>
          <a:lstStyle/>
          <a:p>
            <a:r>
              <a:rPr lang="en-US" altLang="zh-TW" dirty="0" smtClean="0"/>
              <a:t>1</a:t>
            </a:r>
            <a:endParaRPr lang="zh-TW" altLang="en-US" dirty="0"/>
          </a:p>
        </p:txBody>
      </p:sp>
      <p:sp>
        <p:nvSpPr>
          <p:cNvPr id="18" name="矩形 17"/>
          <p:cNvSpPr/>
          <p:nvPr/>
        </p:nvSpPr>
        <p:spPr>
          <a:xfrm>
            <a:off x="707809" y="2698578"/>
            <a:ext cx="306494" cy="369332"/>
          </a:xfrm>
          <a:prstGeom prst="rect">
            <a:avLst/>
          </a:prstGeom>
        </p:spPr>
        <p:txBody>
          <a:bodyPr wrap="square">
            <a:spAutoFit/>
          </a:bodyPr>
          <a:lstStyle/>
          <a:p>
            <a:r>
              <a:rPr lang="en-US" altLang="zh-TW" dirty="0" smtClean="0"/>
              <a:t>1</a:t>
            </a:r>
            <a:endParaRPr lang="zh-TW" altLang="en-US" dirty="0"/>
          </a:p>
        </p:txBody>
      </p:sp>
      <p:sp>
        <p:nvSpPr>
          <p:cNvPr id="19" name="矩形 18"/>
          <p:cNvSpPr/>
          <p:nvPr/>
        </p:nvSpPr>
        <p:spPr>
          <a:xfrm>
            <a:off x="708174" y="3300956"/>
            <a:ext cx="306494" cy="369332"/>
          </a:xfrm>
          <a:prstGeom prst="rect">
            <a:avLst/>
          </a:prstGeom>
        </p:spPr>
        <p:txBody>
          <a:bodyPr wrap="square">
            <a:spAutoFit/>
          </a:bodyPr>
          <a:lstStyle/>
          <a:p>
            <a:r>
              <a:rPr lang="en-US" altLang="zh-TW" dirty="0" smtClean="0"/>
              <a:t>0</a:t>
            </a:r>
            <a:endParaRPr lang="zh-TW" altLang="en-US" dirty="0"/>
          </a:p>
        </p:txBody>
      </p:sp>
      <p:sp>
        <p:nvSpPr>
          <p:cNvPr id="20" name="矩形 19"/>
          <p:cNvSpPr/>
          <p:nvPr/>
        </p:nvSpPr>
        <p:spPr>
          <a:xfrm>
            <a:off x="7962030" y="1970523"/>
            <a:ext cx="306494" cy="1015663"/>
          </a:xfrm>
          <a:prstGeom prst="rect">
            <a:avLst/>
          </a:prstGeom>
        </p:spPr>
        <p:txBody>
          <a:bodyPr wrap="square">
            <a:spAutoFit/>
          </a:bodyPr>
          <a:lstStyle/>
          <a:p>
            <a:r>
              <a:rPr lang="en-US" altLang="zh-TW" sz="6000" dirty="0" smtClean="0"/>
              <a:t>1</a:t>
            </a:r>
            <a:endParaRPr lang="zh-TW" altLang="en-US" sz="6000" dirty="0"/>
          </a:p>
        </p:txBody>
      </p:sp>
      <p:sp>
        <p:nvSpPr>
          <p:cNvPr id="21" name="矩形 20"/>
          <p:cNvSpPr/>
          <p:nvPr/>
        </p:nvSpPr>
        <p:spPr>
          <a:xfrm>
            <a:off x="7962030" y="2832209"/>
            <a:ext cx="306494" cy="1015663"/>
          </a:xfrm>
          <a:prstGeom prst="rect">
            <a:avLst/>
          </a:prstGeom>
        </p:spPr>
        <p:txBody>
          <a:bodyPr wrap="square">
            <a:spAutoFit/>
          </a:bodyPr>
          <a:lstStyle/>
          <a:p>
            <a:r>
              <a:rPr lang="en-US" altLang="zh-TW" sz="6000" dirty="0" smtClean="0"/>
              <a:t>0</a:t>
            </a:r>
            <a:endParaRPr lang="zh-TW" altLang="en-US" sz="6000" dirty="0"/>
          </a:p>
        </p:txBody>
      </p:sp>
      <p:sp>
        <p:nvSpPr>
          <p:cNvPr id="25" name="矩形 24"/>
          <p:cNvSpPr/>
          <p:nvPr/>
        </p:nvSpPr>
        <p:spPr>
          <a:xfrm>
            <a:off x="329823" y="2063374"/>
            <a:ext cx="1406154" cy="369332"/>
          </a:xfrm>
          <a:prstGeom prst="rect">
            <a:avLst/>
          </a:prstGeom>
        </p:spPr>
        <p:txBody>
          <a:bodyPr wrap="none">
            <a:spAutoFit/>
          </a:bodyPr>
          <a:lstStyle/>
          <a:p>
            <a:r>
              <a:rPr lang="en-US" altLang="zh-TW" b="1" dirty="0" err="1">
                <a:solidFill>
                  <a:srgbClr val="FF0000"/>
                </a:solidFill>
                <a:effectLst>
                  <a:outerShdw blurRad="38100" dist="38100" dir="2700000" algn="tl">
                    <a:srgbClr val="000000">
                      <a:alpha val="43137"/>
                    </a:srgbClr>
                  </a:outerShdw>
                </a:effectLst>
              </a:rPr>
              <a:t>input_dim</a:t>
            </a:r>
            <a:r>
              <a:rPr lang="en-US" altLang="zh-TW" b="1" dirty="0">
                <a:solidFill>
                  <a:srgbClr val="FF0000"/>
                </a:solidFill>
                <a:effectLst>
                  <a:outerShdw blurRad="38100" dist="38100" dir="2700000" algn="tl">
                    <a:srgbClr val="000000">
                      <a:alpha val="43137"/>
                    </a:srgbClr>
                  </a:outerShdw>
                </a:effectLst>
              </a:rPr>
              <a:t>=2</a:t>
            </a:r>
            <a:endParaRPr lang="zh-TW" altLang="en-US" b="1" dirty="0">
              <a:solidFill>
                <a:srgbClr val="FF0000"/>
              </a:solidFill>
              <a:effectLst>
                <a:outerShdw blurRad="38100" dist="38100" dir="2700000" algn="tl">
                  <a:srgbClr val="000000">
                    <a:alpha val="43137"/>
                  </a:srgbClr>
                </a:outerShdw>
              </a:effectLst>
            </a:endParaRPr>
          </a:p>
        </p:txBody>
      </p:sp>
      <p:cxnSp>
        <p:nvCxnSpPr>
          <p:cNvPr id="26" name="直線接點 25"/>
          <p:cNvCxnSpPr>
            <a:stCxn id="5" idx="6"/>
            <a:endCxn id="42" idx="2"/>
          </p:cNvCxnSpPr>
          <p:nvPr/>
        </p:nvCxnSpPr>
        <p:spPr>
          <a:xfrm>
            <a:off x="2763312" y="2450757"/>
            <a:ext cx="4007068" cy="5259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a:endCxn id="42" idx="2"/>
          </p:cNvCxnSpPr>
          <p:nvPr/>
        </p:nvCxnSpPr>
        <p:spPr>
          <a:xfrm flipV="1">
            <a:off x="4077730" y="2976661"/>
            <a:ext cx="2692650" cy="2295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602162" y="4898085"/>
            <a:ext cx="497252" cy="830997"/>
          </a:xfrm>
          <a:prstGeom prst="rect">
            <a:avLst/>
          </a:prstGeom>
        </p:spPr>
        <p:txBody>
          <a:bodyPr wrap="none">
            <a:spAutoFit/>
          </a:bodyPr>
          <a:lstStyle/>
          <a:p>
            <a:r>
              <a:rPr lang="en-US" altLang="zh-TW" sz="4800" b="1" dirty="0">
                <a:solidFill>
                  <a:schemeClr val="accent6">
                    <a:lumMod val="50000"/>
                  </a:schemeClr>
                </a:solidFill>
                <a:effectLst>
                  <a:outerShdw blurRad="38100" dist="38100" dir="2700000" algn="tl">
                    <a:srgbClr val="000000">
                      <a:alpha val="43137"/>
                    </a:srgbClr>
                  </a:outerShdw>
                </a:effectLst>
              </a:rPr>
              <a:t>1</a:t>
            </a:r>
            <a:endParaRPr lang="zh-TW" altLang="en-US" sz="4800" dirty="0"/>
          </a:p>
        </p:txBody>
      </p:sp>
      <p:pic>
        <p:nvPicPr>
          <p:cNvPr id="37" name="Picture 4" descr="ç¸éåç"/>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4542" y="1576192"/>
            <a:ext cx="902163" cy="902163"/>
          </a:xfrm>
          <a:prstGeom prst="rect">
            <a:avLst/>
          </a:prstGeom>
          <a:noFill/>
          <a:extLst>
            <a:ext uri="{909E8E84-426E-40DD-AFC4-6F175D3DCCD1}">
              <a14:hiddenFill xmlns:a14="http://schemas.microsoft.com/office/drawing/2010/main">
                <a:solidFill>
                  <a:srgbClr val="FFFFFF"/>
                </a:solidFill>
              </a14:hiddenFill>
            </a:ext>
          </a:extLst>
        </p:spPr>
      </p:pic>
      <p:sp>
        <p:nvSpPr>
          <p:cNvPr id="41" name="橢圓 40"/>
          <p:cNvSpPr/>
          <p:nvPr/>
        </p:nvSpPr>
        <p:spPr>
          <a:xfrm>
            <a:off x="1954906" y="3538507"/>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6770380" y="2544174"/>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p:cNvCxnSpPr>
            <a:stCxn id="41" idx="6"/>
            <a:endCxn id="42" idx="2"/>
          </p:cNvCxnSpPr>
          <p:nvPr/>
        </p:nvCxnSpPr>
        <p:spPr>
          <a:xfrm flipV="1">
            <a:off x="2803403" y="2976661"/>
            <a:ext cx="3966977" cy="9943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3" name="圖片 52"/>
          <p:cNvPicPr>
            <a:picLocks noChangeAspect="1"/>
          </p:cNvPicPr>
          <p:nvPr/>
        </p:nvPicPr>
        <p:blipFill>
          <a:blip r:embed="rId3"/>
          <a:stretch>
            <a:fillRect/>
          </a:stretch>
        </p:blipFill>
        <p:spPr>
          <a:xfrm>
            <a:off x="6676705" y="1512015"/>
            <a:ext cx="1192284" cy="892033"/>
          </a:xfrm>
          <a:prstGeom prst="rect">
            <a:avLst/>
          </a:prstGeom>
        </p:spPr>
      </p:pic>
      <p:sp>
        <p:nvSpPr>
          <p:cNvPr id="57" name="矩形 56"/>
          <p:cNvSpPr/>
          <p:nvPr/>
        </p:nvSpPr>
        <p:spPr>
          <a:xfrm>
            <a:off x="4216819" y="4280573"/>
            <a:ext cx="453970" cy="707886"/>
          </a:xfrm>
          <a:prstGeom prst="rect">
            <a:avLst/>
          </a:prstGeom>
        </p:spPr>
        <p:txBody>
          <a:bodyPr wrap="none">
            <a:spAutoFit/>
          </a:bodyPr>
          <a:lstStyle/>
          <a:p>
            <a:r>
              <a:rPr lang="en-US" altLang="zh-TW" sz="4000" dirty="0"/>
              <a:t>b</a:t>
            </a:r>
            <a:endParaRPr lang="zh-TW" altLang="en-US" sz="4000" dirty="0"/>
          </a:p>
        </p:txBody>
      </p:sp>
      <p:sp>
        <p:nvSpPr>
          <p:cNvPr id="58" name="矩形 57"/>
          <p:cNvSpPr/>
          <p:nvPr/>
        </p:nvSpPr>
        <p:spPr>
          <a:xfrm>
            <a:off x="2005478" y="1319387"/>
            <a:ext cx="667170" cy="707886"/>
          </a:xfrm>
          <a:prstGeom prst="rect">
            <a:avLst/>
          </a:prstGeom>
        </p:spPr>
        <p:txBody>
          <a:bodyPr wrap="none">
            <a:spAutoFit/>
          </a:bodyPr>
          <a:lstStyle/>
          <a:p>
            <a:r>
              <a:rPr lang="en-US" altLang="zh-TW" sz="4000" dirty="0" smtClean="0"/>
              <a:t>x1</a:t>
            </a:r>
            <a:endParaRPr lang="zh-TW" altLang="en-US" sz="4000" dirty="0"/>
          </a:p>
        </p:txBody>
      </p:sp>
      <p:sp>
        <p:nvSpPr>
          <p:cNvPr id="59" name="矩形 58"/>
          <p:cNvSpPr/>
          <p:nvPr/>
        </p:nvSpPr>
        <p:spPr>
          <a:xfrm>
            <a:off x="1978849" y="2890835"/>
            <a:ext cx="713657" cy="769441"/>
          </a:xfrm>
          <a:prstGeom prst="rect">
            <a:avLst/>
          </a:prstGeom>
        </p:spPr>
        <p:txBody>
          <a:bodyPr wrap="none">
            <a:spAutoFit/>
          </a:bodyPr>
          <a:lstStyle/>
          <a:p>
            <a:r>
              <a:rPr lang="en-US" altLang="zh-TW" sz="4400" dirty="0" smtClean="0"/>
              <a:t>x2</a:t>
            </a:r>
            <a:endParaRPr lang="zh-TW" altLang="en-US" sz="4400" dirty="0"/>
          </a:p>
        </p:txBody>
      </p:sp>
      <p:sp>
        <p:nvSpPr>
          <p:cNvPr id="60" name="矩形 59"/>
          <p:cNvSpPr/>
          <p:nvPr/>
        </p:nvSpPr>
        <p:spPr>
          <a:xfrm>
            <a:off x="3848381" y="2916235"/>
            <a:ext cx="873957" cy="769441"/>
          </a:xfrm>
          <a:prstGeom prst="rect">
            <a:avLst/>
          </a:prstGeom>
        </p:spPr>
        <p:txBody>
          <a:bodyPr wrap="none">
            <a:spAutoFit/>
          </a:bodyPr>
          <a:lstStyle/>
          <a:p>
            <a:r>
              <a:rPr lang="en-US" altLang="zh-TW" sz="4400" dirty="0" smtClean="0"/>
              <a:t>w2</a:t>
            </a:r>
            <a:endParaRPr lang="zh-TW" altLang="en-US" sz="4400" dirty="0"/>
          </a:p>
        </p:txBody>
      </p:sp>
      <p:sp>
        <p:nvSpPr>
          <p:cNvPr id="61" name="矩形 60"/>
          <p:cNvSpPr/>
          <p:nvPr/>
        </p:nvSpPr>
        <p:spPr>
          <a:xfrm>
            <a:off x="3777946" y="1959196"/>
            <a:ext cx="901209" cy="707886"/>
          </a:xfrm>
          <a:prstGeom prst="rect">
            <a:avLst/>
          </a:prstGeom>
        </p:spPr>
        <p:txBody>
          <a:bodyPr wrap="none">
            <a:spAutoFit/>
          </a:bodyPr>
          <a:lstStyle/>
          <a:p>
            <a:r>
              <a:rPr lang="en-US" altLang="zh-TW" sz="4000" dirty="0" smtClean="0"/>
              <a:t>W1</a:t>
            </a:r>
            <a:endParaRPr lang="zh-TW" altLang="en-US" sz="4000" dirty="0"/>
          </a:p>
        </p:txBody>
      </p:sp>
      <p:sp>
        <p:nvSpPr>
          <p:cNvPr id="62" name="矩形 61"/>
          <p:cNvSpPr/>
          <p:nvPr/>
        </p:nvSpPr>
        <p:spPr>
          <a:xfrm>
            <a:off x="193511" y="-18182"/>
            <a:ext cx="8675004" cy="1446550"/>
          </a:xfrm>
          <a:prstGeom prst="rect">
            <a:avLst/>
          </a:prstGeom>
        </p:spPr>
        <p:txBody>
          <a:bodyPr wrap="square">
            <a:spAutoFit/>
          </a:bodyPr>
          <a:lstStyle/>
          <a:p>
            <a:r>
              <a:rPr lang="en-US" altLang="zh-TW" sz="4400" dirty="0" smtClean="0"/>
              <a:t>AND gate: w1/w2/b</a:t>
            </a:r>
            <a:r>
              <a:rPr lang="zh-TW" altLang="en-US" sz="4400" dirty="0" smtClean="0"/>
              <a:t>要設定為何</a:t>
            </a:r>
            <a:endParaRPr lang="en-US" altLang="zh-TW" sz="4400" dirty="0" smtClean="0"/>
          </a:p>
          <a:p>
            <a:r>
              <a:rPr lang="zh-TW" altLang="en-US" sz="4400" dirty="0" smtClean="0"/>
              <a:t>才可以實作出</a:t>
            </a:r>
            <a:r>
              <a:rPr lang="en-US" altLang="zh-TW" sz="4400" dirty="0" smtClean="0"/>
              <a:t>AND gate</a:t>
            </a:r>
            <a:endParaRPr lang="zh-TW" altLang="en-US" sz="4400" dirty="0"/>
          </a:p>
        </p:txBody>
      </p:sp>
      <p:pic>
        <p:nvPicPr>
          <p:cNvPr id="63" name="圖片 62"/>
          <p:cNvPicPr>
            <a:picLocks noChangeAspect="1"/>
          </p:cNvPicPr>
          <p:nvPr/>
        </p:nvPicPr>
        <p:blipFill rotWithShape="1">
          <a:blip r:embed="rId4"/>
          <a:srcRect r="73543"/>
          <a:stretch/>
        </p:blipFill>
        <p:spPr>
          <a:xfrm>
            <a:off x="5656634" y="3598259"/>
            <a:ext cx="1319551" cy="2621936"/>
          </a:xfrm>
          <a:prstGeom prst="rect">
            <a:avLst/>
          </a:prstGeom>
        </p:spPr>
      </p:pic>
      <p:cxnSp>
        <p:nvCxnSpPr>
          <p:cNvPr id="65" name="直線單箭頭接點 64"/>
          <p:cNvCxnSpPr/>
          <p:nvPr/>
        </p:nvCxnSpPr>
        <p:spPr>
          <a:xfrm flipV="1">
            <a:off x="6770380" y="4095172"/>
            <a:ext cx="831819" cy="3083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605663" y="3720873"/>
            <a:ext cx="968535" cy="707886"/>
          </a:xfrm>
          <a:prstGeom prst="rect">
            <a:avLst/>
          </a:prstGeom>
        </p:spPr>
        <p:txBody>
          <a:bodyPr wrap="none">
            <a:spAutoFit/>
          </a:bodyPr>
          <a:lstStyle/>
          <a:p>
            <a:r>
              <a:rPr lang="en-US" altLang="zh-TW" sz="4000" dirty="0"/>
              <a:t>b</a:t>
            </a:r>
            <a:r>
              <a:rPr lang="en-US" altLang="zh-TW" sz="4000" dirty="0" smtClean="0"/>
              <a:t>&lt;0</a:t>
            </a:r>
            <a:endParaRPr lang="zh-TW" altLang="en-US" sz="4000" dirty="0"/>
          </a:p>
        </p:txBody>
      </p:sp>
      <p:cxnSp>
        <p:nvCxnSpPr>
          <p:cNvPr id="67" name="直線單箭頭接點 66"/>
          <p:cNvCxnSpPr/>
          <p:nvPr/>
        </p:nvCxnSpPr>
        <p:spPr>
          <a:xfrm>
            <a:off x="6770380" y="5091341"/>
            <a:ext cx="655548" cy="4444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7430069" y="5414468"/>
            <a:ext cx="1713931" cy="461665"/>
          </a:xfrm>
          <a:prstGeom prst="rect">
            <a:avLst/>
          </a:prstGeom>
        </p:spPr>
        <p:txBody>
          <a:bodyPr wrap="none">
            <a:spAutoFit/>
          </a:bodyPr>
          <a:lstStyle/>
          <a:p>
            <a:r>
              <a:rPr lang="en-US" altLang="zh-TW" sz="2400" dirty="0"/>
              <a:t>w</a:t>
            </a:r>
            <a:r>
              <a:rPr lang="en-US" altLang="zh-TW" sz="2400" dirty="0" smtClean="0"/>
              <a:t>1+w2+b&gt;0</a:t>
            </a:r>
            <a:endParaRPr lang="zh-TW" altLang="en-US" sz="2400" dirty="0"/>
          </a:p>
        </p:txBody>
      </p:sp>
      <p:sp>
        <p:nvSpPr>
          <p:cNvPr id="70" name="矩形 69"/>
          <p:cNvSpPr/>
          <p:nvPr/>
        </p:nvSpPr>
        <p:spPr>
          <a:xfrm>
            <a:off x="7564038" y="4395611"/>
            <a:ext cx="1184940" cy="461665"/>
          </a:xfrm>
          <a:prstGeom prst="rect">
            <a:avLst/>
          </a:prstGeom>
        </p:spPr>
        <p:txBody>
          <a:bodyPr wrap="none">
            <a:spAutoFit/>
          </a:bodyPr>
          <a:lstStyle/>
          <a:p>
            <a:r>
              <a:rPr lang="en-US" altLang="zh-TW" sz="2400" dirty="0" smtClean="0"/>
              <a:t>w</a:t>
            </a:r>
            <a:r>
              <a:rPr lang="en-US" altLang="zh-TW" sz="2400" dirty="0" smtClean="0"/>
              <a:t>1+b&lt;0</a:t>
            </a:r>
            <a:endParaRPr lang="zh-TW" altLang="en-US" sz="2400" dirty="0"/>
          </a:p>
        </p:txBody>
      </p:sp>
      <p:sp>
        <p:nvSpPr>
          <p:cNvPr id="72" name="矩形 71"/>
          <p:cNvSpPr/>
          <p:nvPr/>
        </p:nvSpPr>
        <p:spPr>
          <a:xfrm>
            <a:off x="7581311" y="4720387"/>
            <a:ext cx="1184940" cy="461665"/>
          </a:xfrm>
          <a:prstGeom prst="rect">
            <a:avLst/>
          </a:prstGeom>
        </p:spPr>
        <p:txBody>
          <a:bodyPr wrap="none">
            <a:spAutoFit/>
          </a:bodyPr>
          <a:lstStyle/>
          <a:p>
            <a:r>
              <a:rPr lang="en-US" altLang="zh-TW" sz="2400" dirty="0" smtClean="0"/>
              <a:t>w</a:t>
            </a:r>
            <a:r>
              <a:rPr lang="en-US" altLang="zh-TW" sz="2400" dirty="0"/>
              <a:t>2</a:t>
            </a:r>
            <a:r>
              <a:rPr lang="en-US" altLang="zh-TW" sz="2400" dirty="0" smtClean="0"/>
              <a:t>+b&lt;0</a:t>
            </a:r>
            <a:endParaRPr lang="zh-TW" altLang="en-US" sz="2400" dirty="0"/>
          </a:p>
        </p:txBody>
      </p:sp>
    </p:spTree>
    <p:extLst>
      <p:ext uri="{BB962C8B-B14F-4D97-AF65-F5344CB8AC3E}">
        <p14:creationId xmlns:p14="http://schemas.microsoft.com/office/powerpoint/2010/main" val="2129000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7" name="矩形 6"/>
          <p:cNvSpPr/>
          <p:nvPr/>
        </p:nvSpPr>
        <p:spPr>
          <a:xfrm>
            <a:off x="275968" y="510904"/>
            <a:ext cx="4304270" cy="5632311"/>
          </a:xfrm>
          <a:prstGeom prst="rect">
            <a:avLst/>
          </a:prstGeom>
          <a:solidFill>
            <a:schemeClr val="accent4">
              <a:lumMod val="20000"/>
              <a:lumOff val="80000"/>
            </a:schemeClr>
          </a:solidFill>
        </p:spPr>
        <p:txBody>
          <a:bodyPr wrap="square">
            <a:spAutoFit/>
          </a:bodyPr>
          <a:lstStyle/>
          <a:p>
            <a:r>
              <a:rPr lang="en-US" altLang="zh-TW" sz="2000" dirty="0" smtClean="0"/>
              <a:t># coding: utf-8</a:t>
            </a:r>
          </a:p>
          <a:p>
            <a:r>
              <a:rPr lang="en-US" altLang="zh-TW" sz="2000" dirty="0" smtClean="0"/>
              <a:t>import </a:t>
            </a:r>
            <a:r>
              <a:rPr lang="en-US" altLang="zh-TW" sz="2000" dirty="0" err="1" smtClean="0"/>
              <a:t>numpy</a:t>
            </a:r>
            <a:r>
              <a:rPr lang="en-US" altLang="zh-TW" sz="2000" dirty="0" smtClean="0"/>
              <a:t> as np</a:t>
            </a:r>
          </a:p>
          <a:p>
            <a:endParaRPr lang="en-US" altLang="zh-TW" sz="2000" dirty="0" smtClean="0"/>
          </a:p>
          <a:p>
            <a:endParaRPr lang="en-US" altLang="zh-TW" sz="2000" dirty="0" smtClean="0"/>
          </a:p>
          <a:p>
            <a:r>
              <a:rPr lang="en-US" altLang="zh-TW" sz="2000" dirty="0" err="1" smtClean="0"/>
              <a:t>def</a:t>
            </a:r>
            <a:r>
              <a:rPr lang="en-US" altLang="zh-TW" sz="2000" dirty="0" smtClean="0"/>
              <a:t> </a:t>
            </a:r>
            <a:r>
              <a:rPr lang="en-US" altLang="zh-TW" sz="2000" b="1" dirty="0" smtClean="0">
                <a:solidFill>
                  <a:srgbClr val="FF0000"/>
                </a:solidFill>
                <a:effectLst>
                  <a:outerShdw blurRad="38100" dist="38100" dir="2700000" algn="tl">
                    <a:srgbClr val="000000">
                      <a:alpha val="43137"/>
                    </a:srgbClr>
                  </a:outerShdw>
                </a:effectLst>
              </a:rPr>
              <a:t>AND</a:t>
            </a:r>
            <a:r>
              <a:rPr lang="en-US" altLang="zh-TW" sz="2000" dirty="0" smtClean="0"/>
              <a:t>(x1, x2):</a:t>
            </a:r>
          </a:p>
          <a:p>
            <a:r>
              <a:rPr lang="en-US" altLang="zh-TW" sz="2000" dirty="0" smtClean="0"/>
              <a:t>    x = </a:t>
            </a:r>
            <a:r>
              <a:rPr lang="en-US" altLang="zh-TW" sz="2000" dirty="0" err="1" smtClean="0"/>
              <a:t>np.array</a:t>
            </a:r>
            <a:r>
              <a:rPr lang="en-US" altLang="zh-TW" sz="2000" dirty="0" smtClean="0"/>
              <a:t>([x1, x2])</a:t>
            </a:r>
          </a:p>
          <a:p>
            <a:r>
              <a:rPr lang="en-US" altLang="zh-TW" sz="2000" dirty="0" smtClean="0"/>
              <a:t>    w = </a:t>
            </a:r>
            <a:r>
              <a:rPr lang="en-US" altLang="zh-TW" sz="2000" dirty="0" err="1" smtClean="0"/>
              <a:t>np.array</a:t>
            </a:r>
            <a:r>
              <a:rPr lang="en-US" altLang="zh-TW" sz="2000" dirty="0" smtClean="0"/>
              <a:t>([</a:t>
            </a:r>
            <a:r>
              <a:rPr lang="en-US" altLang="zh-TW" sz="2000" b="1" dirty="0" smtClean="0">
                <a:solidFill>
                  <a:srgbClr val="C00000"/>
                </a:solidFill>
                <a:effectLst>
                  <a:outerShdw blurRad="38100" dist="38100" dir="2700000" algn="tl">
                    <a:srgbClr val="000000">
                      <a:alpha val="43137"/>
                    </a:srgbClr>
                  </a:outerShdw>
                </a:effectLst>
              </a:rPr>
              <a:t>0.5</a:t>
            </a:r>
            <a:r>
              <a:rPr lang="en-US" altLang="zh-TW" sz="2000" dirty="0" smtClean="0"/>
              <a:t>, </a:t>
            </a:r>
            <a:r>
              <a:rPr lang="en-US" altLang="zh-TW" sz="2000" b="1" dirty="0" smtClean="0">
                <a:solidFill>
                  <a:srgbClr val="C00000"/>
                </a:solidFill>
                <a:effectLst>
                  <a:outerShdw blurRad="38100" dist="38100" dir="2700000" algn="tl">
                    <a:srgbClr val="000000">
                      <a:alpha val="43137"/>
                    </a:srgbClr>
                  </a:outerShdw>
                </a:effectLst>
              </a:rPr>
              <a:t>0.5</a:t>
            </a:r>
            <a:r>
              <a:rPr lang="en-US" altLang="zh-TW" sz="2000" dirty="0" smtClean="0"/>
              <a:t>])</a:t>
            </a:r>
          </a:p>
          <a:p>
            <a:r>
              <a:rPr lang="en-US" altLang="zh-TW" sz="2000" b="1" dirty="0" smtClean="0">
                <a:solidFill>
                  <a:srgbClr val="FF0000"/>
                </a:solidFill>
              </a:rPr>
              <a:t>    b = -0.7</a:t>
            </a:r>
          </a:p>
          <a:p>
            <a:r>
              <a:rPr lang="en-US" altLang="zh-TW" sz="2000" dirty="0" smtClean="0"/>
              <a:t>    </a:t>
            </a:r>
            <a:r>
              <a:rPr lang="en-US" altLang="zh-TW" sz="2000" dirty="0" err="1" smtClean="0"/>
              <a:t>tmp</a:t>
            </a:r>
            <a:r>
              <a:rPr lang="en-US" altLang="zh-TW" sz="2000" dirty="0" smtClean="0"/>
              <a:t> = </a:t>
            </a:r>
            <a:r>
              <a:rPr lang="en-US" altLang="zh-TW" sz="2000" dirty="0" err="1" smtClean="0"/>
              <a:t>np.sum</a:t>
            </a:r>
            <a:r>
              <a:rPr lang="en-US" altLang="zh-TW" sz="2000" dirty="0" smtClean="0"/>
              <a:t>(w*x) + b</a:t>
            </a:r>
          </a:p>
          <a:p>
            <a:r>
              <a:rPr lang="en-US" altLang="zh-TW" sz="2000" dirty="0" smtClean="0"/>
              <a:t>    if </a:t>
            </a:r>
            <a:r>
              <a:rPr lang="en-US" altLang="zh-TW" sz="2000" dirty="0" err="1" smtClean="0"/>
              <a:t>tmp</a:t>
            </a:r>
            <a:r>
              <a:rPr lang="en-US" altLang="zh-TW" sz="2000" dirty="0" smtClean="0"/>
              <a:t> &lt;= 0:</a:t>
            </a:r>
          </a:p>
          <a:p>
            <a:r>
              <a:rPr lang="en-US" altLang="zh-TW" sz="2000" dirty="0" smtClean="0"/>
              <a:t>        return 0</a:t>
            </a:r>
          </a:p>
          <a:p>
            <a:r>
              <a:rPr lang="en-US" altLang="zh-TW" sz="2000" dirty="0" smtClean="0"/>
              <a:t>    else:</a:t>
            </a:r>
          </a:p>
          <a:p>
            <a:r>
              <a:rPr lang="en-US" altLang="zh-TW" sz="2000" dirty="0" smtClean="0"/>
              <a:t>        return 1</a:t>
            </a:r>
          </a:p>
          <a:p>
            <a:endParaRPr lang="en-US" altLang="zh-TW" sz="2000" dirty="0" smtClean="0"/>
          </a:p>
          <a:p>
            <a:r>
              <a:rPr lang="en-US" altLang="zh-TW" sz="2000" dirty="0" smtClean="0"/>
              <a:t>if __name__ == '__main__':</a:t>
            </a:r>
          </a:p>
          <a:p>
            <a:r>
              <a:rPr lang="en-US" altLang="zh-TW" sz="2000" dirty="0" smtClean="0"/>
              <a:t>    for </a:t>
            </a:r>
            <a:r>
              <a:rPr lang="en-US" altLang="zh-TW" sz="2000" dirty="0" err="1" smtClean="0"/>
              <a:t>xs</a:t>
            </a:r>
            <a:r>
              <a:rPr lang="en-US" altLang="zh-TW" sz="2000" dirty="0" smtClean="0"/>
              <a:t> in [(0, 0), (1, 0), (0, 1), (1, 1)]:</a:t>
            </a:r>
          </a:p>
          <a:p>
            <a:r>
              <a:rPr lang="en-US" altLang="zh-TW" sz="2000" dirty="0" smtClean="0"/>
              <a:t>        y = AND(</a:t>
            </a:r>
            <a:r>
              <a:rPr lang="en-US" altLang="zh-TW" sz="2000" dirty="0" err="1" smtClean="0"/>
              <a:t>xs</a:t>
            </a:r>
            <a:r>
              <a:rPr lang="en-US" altLang="zh-TW" sz="2000" dirty="0" smtClean="0"/>
              <a:t>[0], </a:t>
            </a:r>
            <a:r>
              <a:rPr lang="en-US" altLang="zh-TW" sz="2000" dirty="0" err="1" smtClean="0"/>
              <a:t>xs</a:t>
            </a:r>
            <a:r>
              <a:rPr lang="en-US" altLang="zh-TW" sz="2000" dirty="0" smtClean="0"/>
              <a:t>[1])</a:t>
            </a:r>
          </a:p>
          <a:p>
            <a:r>
              <a:rPr lang="en-US" altLang="zh-TW" sz="2000" dirty="0" smtClean="0"/>
              <a:t>        print(</a:t>
            </a:r>
            <a:r>
              <a:rPr lang="en-US" altLang="zh-TW" sz="2000" dirty="0" err="1" smtClean="0"/>
              <a:t>str</a:t>
            </a:r>
            <a:r>
              <a:rPr lang="en-US" altLang="zh-TW" sz="2000" dirty="0" smtClean="0"/>
              <a:t>(</a:t>
            </a:r>
            <a:r>
              <a:rPr lang="en-US" altLang="zh-TW" sz="2000" dirty="0" err="1" smtClean="0"/>
              <a:t>xs</a:t>
            </a:r>
            <a:r>
              <a:rPr lang="en-US" altLang="zh-TW" sz="2000" dirty="0" smtClean="0"/>
              <a:t>) + " -&gt; " + </a:t>
            </a:r>
            <a:r>
              <a:rPr lang="en-US" altLang="zh-TW" sz="2000" dirty="0" err="1" smtClean="0"/>
              <a:t>str</a:t>
            </a:r>
            <a:r>
              <a:rPr lang="en-US" altLang="zh-TW" sz="2000" dirty="0" smtClean="0"/>
              <a:t>(y))</a:t>
            </a:r>
            <a:endParaRPr lang="zh-TW" altLang="en-US" sz="2000" dirty="0"/>
          </a:p>
        </p:txBody>
      </p:sp>
      <p:pic>
        <p:nvPicPr>
          <p:cNvPr id="6" name="內容版面配置區 5"/>
          <p:cNvPicPr>
            <a:picLocks noGrp="1" noChangeAspect="1"/>
          </p:cNvPicPr>
          <p:nvPr>
            <p:ph idx="1"/>
          </p:nvPr>
        </p:nvPicPr>
        <p:blipFill>
          <a:blip r:embed="rId2"/>
          <a:stretch>
            <a:fillRect/>
          </a:stretch>
        </p:blipFill>
        <p:spPr>
          <a:xfrm>
            <a:off x="3892942" y="365126"/>
            <a:ext cx="4781501" cy="4717960"/>
          </a:xfrm>
          <a:prstGeom prst="rect">
            <a:avLst/>
          </a:prstGeom>
        </p:spPr>
      </p:pic>
    </p:spTree>
    <p:extLst>
      <p:ext uri="{BB962C8B-B14F-4D97-AF65-F5344CB8AC3E}">
        <p14:creationId xmlns:p14="http://schemas.microsoft.com/office/powerpoint/2010/main" val="147484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265130" cy="1200329"/>
          </a:xfrm>
          <a:prstGeom prst="rect">
            <a:avLst/>
          </a:prstGeom>
        </p:spPr>
        <p:txBody>
          <a:bodyPr wrap="none">
            <a:spAutoFit/>
          </a:bodyPr>
          <a:lstStyle/>
          <a:p>
            <a:r>
              <a:rPr lang="zh-TW" altLang="en-US" sz="4800" b="1" dirty="0">
                <a:solidFill>
                  <a:schemeClr val="bg1"/>
                </a:solidFill>
                <a:effectLst>
                  <a:outerShdw blurRad="38100" dist="38100" dir="2700000" algn="tl">
                    <a:srgbClr val="000000">
                      <a:alpha val="43137"/>
                    </a:srgbClr>
                  </a:outerShdw>
                </a:effectLst>
              </a:rPr>
              <a:t>類神經網路起手式</a:t>
            </a:r>
            <a:r>
              <a:rPr lang="en-US" altLang="zh-TW" sz="4800" b="1" dirty="0" smtClean="0">
                <a:solidFill>
                  <a:schemeClr val="bg1"/>
                </a:solidFill>
                <a:effectLst>
                  <a:outerShdw blurRad="38100" dist="38100" dir="2700000" algn="tl">
                    <a:srgbClr val="000000">
                      <a:alpha val="43137"/>
                    </a:srgbClr>
                  </a:outerShdw>
                </a:effectLst>
              </a:rPr>
              <a:t>:</a:t>
            </a:r>
            <a:r>
              <a:rPr lang="zh-TW" altLang="en-US" sz="4800" b="1" dirty="0" smtClean="0">
                <a:solidFill>
                  <a:schemeClr val="bg1"/>
                </a:solidFill>
                <a:effectLst>
                  <a:outerShdw blurRad="38100" dist="38100" dir="2700000" algn="tl">
                    <a:srgbClr val="000000">
                      <a:alpha val="43137"/>
                    </a:srgbClr>
                  </a:outerShdw>
                </a:effectLst>
              </a:rPr>
              <a:t>感知</a:t>
            </a:r>
            <a:r>
              <a:rPr lang="zh-TW" altLang="en-US" sz="4800" b="1" dirty="0">
                <a:solidFill>
                  <a:schemeClr val="bg1"/>
                </a:solidFill>
                <a:effectLst>
                  <a:outerShdw blurRad="38100" dist="38100" dir="2700000" algn="tl">
                    <a:srgbClr val="000000">
                      <a:alpha val="43137"/>
                    </a:srgbClr>
                  </a:outerShdw>
                </a:effectLst>
              </a:rPr>
              <a:t>器 </a:t>
            </a:r>
          </a:p>
          <a:p>
            <a:r>
              <a:rPr lang="zh-TW" altLang="en-US" sz="2400" b="1" dirty="0" smtClean="0">
                <a:solidFill>
                  <a:schemeClr val="bg1"/>
                </a:solidFill>
                <a:effectLst>
                  <a:outerShdw blurRad="38100" dist="38100" dir="2700000" algn="tl">
                    <a:srgbClr val="000000">
                      <a:alpha val="43137"/>
                    </a:srgbClr>
                  </a:outerShdw>
                </a:effectLst>
              </a:rPr>
              <a:t>作業</a:t>
            </a:r>
            <a:r>
              <a:rPr lang="en-US" altLang="zh-TW" sz="2400" b="1" dirty="0" smtClean="0">
                <a:solidFill>
                  <a:schemeClr val="bg1"/>
                </a:solidFill>
                <a:effectLst>
                  <a:outerShdw blurRad="38100" dist="38100" dir="2700000" algn="tl">
                    <a:srgbClr val="000000">
                      <a:alpha val="43137"/>
                    </a:srgbClr>
                  </a:outerShdw>
                </a:effectLst>
              </a:rPr>
              <a:t>:</a:t>
            </a:r>
            <a:r>
              <a:rPr lang="zh-TW" altLang="en-US" sz="2400" b="1" dirty="0" smtClean="0">
                <a:solidFill>
                  <a:schemeClr val="bg1"/>
                </a:solidFill>
                <a:effectLst>
                  <a:outerShdw blurRad="38100" dist="38100" dir="2700000" algn="tl">
                    <a:srgbClr val="000000">
                      <a:alpha val="43137"/>
                    </a:srgbClr>
                  </a:outerShdw>
                </a:effectLst>
              </a:rPr>
              <a:t>完成</a:t>
            </a:r>
            <a:r>
              <a:rPr lang="en-US" altLang="zh-TW" sz="2400" b="1" dirty="0" smtClean="0">
                <a:solidFill>
                  <a:schemeClr val="bg1"/>
                </a:solidFill>
                <a:effectLst>
                  <a:outerShdw blurRad="38100" dist="38100" dir="2700000" algn="tl">
                    <a:srgbClr val="000000">
                      <a:alpha val="43137"/>
                    </a:srgbClr>
                  </a:outerShdw>
                </a:effectLst>
              </a:rPr>
              <a:t>OR</a:t>
            </a:r>
            <a:r>
              <a:rPr lang="zh-TW" altLang="en-US" sz="2400" b="1" dirty="0" smtClean="0">
                <a:solidFill>
                  <a:schemeClr val="bg1"/>
                </a:solidFill>
                <a:effectLst>
                  <a:outerShdw blurRad="38100" dist="38100" dir="2700000" algn="tl">
                    <a:srgbClr val="000000">
                      <a:alpha val="43137"/>
                    </a:srgbClr>
                  </a:outerShdw>
                </a:effectLst>
              </a:rPr>
              <a:t> </a:t>
            </a:r>
            <a:r>
              <a:rPr lang="en-US" altLang="zh-TW" sz="2400" b="1" dirty="0" smtClean="0">
                <a:solidFill>
                  <a:schemeClr val="bg1"/>
                </a:solidFill>
                <a:effectLst>
                  <a:outerShdw blurRad="38100" dist="38100" dir="2700000" algn="tl">
                    <a:srgbClr val="000000">
                      <a:alpha val="43137"/>
                    </a:srgbClr>
                  </a:outerShdw>
                </a:effectLst>
              </a:rPr>
              <a:t>gate, NOR</a:t>
            </a:r>
            <a:r>
              <a:rPr lang="zh-TW" altLang="en-US" sz="2400" b="1" dirty="0" smtClean="0">
                <a:solidFill>
                  <a:schemeClr val="bg1"/>
                </a:solidFill>
                <a:effectLst>
                  <a:outerShdw blurRad="38100" dist="38100" dir="2700000" algn="tl">
                    <a:srgbClr val="000000">
                      <a:alpha val="43137"/>
                    </a:srgbClr>
                  </a:outerShdw>
                </a:effectLst>
              </a:rPr>
              <a:t>及</a:t>
            </a:r>
            <a:r>
              <a:rPr lang="en-US" altLang="zh-TW" sz="2400" b="1" dirty="0" smtClean="0">
                <a:solidFill>
                  <a:schemeClr val="bg1"/>
                </a:solidFill>
                <a:effectLst>
                  <a:outerShdw blurRad="38100" dist="38100" dir="2700000" algn="tl">
                    <a:srgbClr val="000000">
                      <a:alpha val="43137"/>
                    </a:srgbClr>
                  </a:outerShdw>
                </a:effectLst>
              </a:rPr>
              <a:t>NAND</a:t>
            </a:r>
            <a:r>
              <a:rPr lang="zh-TW" altLang="en-US" sz="2400" b="1" dirty="0" smtClean="0">
                <a:solidFill>
                  <a:schemeClr val="bg1"/>
                </a:solidFill>
                <a:effectLst>
                  <a:outerShdw blurRad="38100" dist="38100" dir="2700000" algn="tl">
                    <a:srgbClr val="000000">
                      <a:alpha val="43137"/>
                    </a:srgbClr>
                  </a:outerShdw>
                </a:effectLst>
              </a:rPr>
              <a:t> </a:t>
            </a:r>
            <a:r>
              <a:rPr lang="zh-TW" altLang="en-US" sz="2400" b="1" dirty="0">
                <a:solidFill>
                  <a:schemeClr val="bg1"/>
                </a:solidFill>
                <a:effectLst>
                  <a:outerShdw blurRad="38100" dist="38100" dir="2700000" algn="tl">
                    <a:srgbClr val="000000">
                      <a:alpha val="43137"/>
                    </a:srgbClr>
                  </a:outerShdw>
                </a:effectLst>
              </a:rPr>
              <a:t> </a:t>
            </a:r>
            <a:r>
              <a:rPr lang="en-US" altLang="zh-TW" sz="2400" b="1" dirty="0" smtClean="0">
                <a:solidFill>
                  <a:schemeClr val="bg1"/>
                </a:solidFill>
                <a:effectLst>
                  <a:outerShdw blurRad="38100" dist="38100" dir="2700000" algn="tl">
                    <a:srgbClr val="000000">
                      <a:alpha val="43137"/>
                    </a:srgbClr>
                  </a:outerShdw>
                </a:effectLst>
              </a:rPr>
              <a:t>gate</a:t>
            </a:r>
            <a:r>
              <a:rPr lang="zh-TW" altLang="en-US" sz="2400" b="1" dirty="0" smtClean="0">
                <a:solidFill>
                  <a:schemeClr val="bg1"/>
                </a:solidFill>
                <a:effectLst>
                  <a:outerShdw blurRad="38100" dist="38100" dir="2700000" algn="tl">
                    <a:srgbClr val="000000">
                      <a:alpha val="43137"/>
                    </a:srgbClr>
                  </a:outerShdw>
                </a:effectLst>
              </a:rPr>
              <a:t>的實作</a:t>
            </a:r>
            <a:endParaRPr lang="en-US" altLang="zh-TW"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4800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6271" y="1161153"/>
            <a:ext cx="2287545" cy="535459"/>
          </a:xfrm>
        </p:spPr>
        <p:txBody>
          <a:bodyPr>
            <a:normAutofit/>
          </a:bodyPr>
          <a:lstStyle/>
          <a:p>
            <a:r>
              <a:rPr lang="zh-TW" altLang="en-US" sz="2400" b="1" dirty="0" smtClean="0">
                <a:effectLst>
                  <a:outerShdw blurRad="38100" dist="38100" dir="2700000" algn="tl">
                    <a:srgbClr val="000000">
                      <a:alpha val="43137"/>
                    </a:srgbClr>
                  </a:outerShdw>
                </a:effectLst>
              </a:rPr>
              <a:t>真值表</a:t>
            </a:r>
            <a:r>
              <a:rPr lang="en-US" altLang="zh-TW" sz="2400" b="1" dirty="0" smtClean="0">
                <a:effectLst>
                  <a:outerShdw blurRad="38100" dist="38100" dir="2700000" algn="tl">
                    <a:srgbClr val="000000">
                      <a:alpha val="43137"/>
                    </a:srgbClr>
                  </a:outerShdw>
                </a:effectLst>
              </a:rPr>
              <a:t>[</a:t>
            </a:r>
            <a:r>
              <a:rPr lang="zh-TW" altLang="en-US" sz="2400" b="1" dirty="0" smtClean="0">
                <a:effectLst>
                  <a:outerShdw blurRad="38100" dist="38100" dir="2700000" algn="tl">
                    <a:srgbClr val="000000">
                      <a:alpha val="43137"/>
                    </a:srgbClr>
                  </a:outerShdw>
                </a:effectLst>
              </a:rPr>
              <a:t>邏輯閘</a:t>
            </a:r>
            <a:r>
              <a:rPr lang="en-US" altLang="zh-TW" sz="2400" b="1" dirty="0" smtClean="0">
                <a:effectLst>
                  <a:outerShdw blurRad="38100" dist="38100" dir="2700000" algn="tl">
                    <a:srgbClr val="000000">
                      <a:alpha val="43137"/>
                    </a:srgbClr>
                  </a:outerShdw>
                </a:effectLst>
              </a:rPr>
              <a:t>]</a:t>
            </a:r>
            <a:endParaRPr lang="zh-TW" altLang="en-US" sz="2400"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rotWithShape="1">
          <a:blip r:embed="rId2"/>
          <a:srcRect r="31528"/>
          <a:stretch/>
        </p:blipFill>
        <p:spPr>
          <a:xfrm>
            <a:off x="1156385" y="1696612"/>
            <a:ext cx="6236656" cy="4786566"/>
          </a:xfrm>
          <a:prstGeom prst="rect">
            <a:avLst/>
          </a:prstGeom>
        </p:spPr>
      </p:pic>
      <p:sp>
        <p:nvSpPr>
          <p:cNvPr id="3" name="矩形 2"/>
          <p:cNvSpPr/>
          <p:nvPr/>
        </p:nvSpPr>
        <p:spPr>
          <a:xfrm>
            <a:off x="132945" y="385703"/>
            <a:ext cx="8814849"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作業</a:t>
            </a:r>
            <a:r>
              <a:rPr lang="en-US" altLang="zh-TW" sz="3600" b="1" dirty="0">
                <a:effectLst>
                  <a:outerShdw blurRad="38100" dist="38100" dir="2700000" algn="tl">
                    <a:srgbClr val="000000">
                      <a:alpha val="43137"/>
                    </a:srgbClr>
                  </a:outerShdw>
                </a:effectLst>
              </a:rPr>
              <a:t>:</a:t>
            </a:r>
            <a:r>
              <a:rPr lang="zh-TW" altLang="en-US" sz="3600" b="1" dirty="0">
                <a:effectLst>
                  <a:outerShdw blurRad="38100" dist="38100" dir="2700000" algn="tl">
                    <a:srgbClr val="000000">
                      <a:alpha val="43137"/>
                    </a:srgbClr>
                  </a:outerShdw>
                </a:effectLst>
              </a:rPr>
              <a:t>完成</a:t>
            </a:r>
            <a:r>
              <a:rPr lang="en-US" altLang="zh-TW" sz="3600" b="1" dirty="0">
                <a:effectLst>
                  <a:outerShdw blurRad="38100" dist="38100" dir="2700000" algn="tl">
                    <a:srgbClr val="000000">
                      <a:alpha val="43137"/>
                    </a:srgbClr>
                  </a:outerShdw>
                </a:effectLst>
              </a:rPr>
              <a:t>OR</a:t>
            </a:r>
            <a:r>
              <a:rPr lang="zh-TW" altLang="en-US" sz="3600" b="1" dirty="0">
                <a:effectLst>
                  <a:outerShdw blurRad="38100" dist="38100" dir="2700000" algn="tl">
                    <a:srgbClr val="000000">
                      <a:alpha val="43137"/>
                    </a:srgbClr>
                  </a:outerShdw>
                </a:effectLst>
              </a:rPr>
              <a:t> </a:t>
            </a:r>
            <a:r>
              <a:rPr lang="en-US" altLang="zh-TW" sz="3600" b="1" dirty="0">
                <a:effectLst>
                  <a:outerShdw blurRad="38100" dist="38100" dir="2700000" algn="tl">
                    <a:srgbClr val="000000">
                      <a:alpha val="43137"/>
                    </a:srgbClr>
                  </a:outerShdw>
                </a:effectLst>
              </a:rPr>
              <a:t>gate, NOR</a:t>
            </a:r>
            <a:r>
              <a:rPr lang="zh-TW" altLang="en-US" sz="3600" b="1" dirty="0">
                <a:effectLst>
                  <a:outerShdw blurRad="38100" dist="38100" dir="2700000" algn="tl">
                    <a:srgbClr val="000000">
                      <a:alpha val="43137"/>
                    </a:srgbClr>
                  </a:outerShdw>
                </a:effectLst>
              </a:rPr>
              <a:t>及</a:t>
            </a:r>
            <a:r>
              <a:rPr lang="en-US" altLang="zh-TW" sz="3600" b="1" dirty="0">
                <a:effectLst>
                  <a:outerShdw blurRad="38100" dist="38100" dir="2700000" algn="tl">
                    <a:srgbClr val="000000">
                      <a:alpha val="43137"/>
                    </a:srgbClr>
                  </a:outerShdw>
                </a:effectLst>
              </a:rPr>
              <a:t>NAND</a:t>
            </a:r>
            <a:r>
              <a:rPr lang="zh-TW" altLang="en-US" sz="3600" b="1" dirty="0">
                <a:effectLst>
                  <a:outerShdw blurRad="38100" dist="38100" dir="2700000" algn="tl">
                    <a:srgbClr val="000000">
                      <a:alpha val="43137"/>
                    </a:srgbClr>
                  </a:outerShdw>
                </a:effectLst>
              </a:rPr>
              <a:t>  </a:t>
            </a:r>
            <a:r>
              <a:rPr lang="en-US" altLang="zh-TW" sz="3600" b="1" dirty="0">
                <a:effectLst>
                  <a:outerShdw blurRad="38100" dist="38100" dir="2700000" algn="tl">
                    <a:srgbClr val="000000">
                      <a:alpha val="43137"/>
                    </a:srgbClr>
                  </a:outerShdw>
                </a:effectLst>
              </a:rPr>
              <a:t>gate</a:t>
            </a:r>
            <a:r>
              <a:rPr lang="zh-TW" altLang="en-US" sz="3600" b="1" dirty="0">
                <a:effectLst>
                  <a:outerShdw blurRad="38100" dist="38100" dir="2700000" algn="tl">
                    <a:srgbClr val="000000">
                      <a:alpha val="43137"/>
                    </a:srgbClr>
                  </a:outerShdw>
                </a:effectLst>
              </a:rPr>
              <a:t>的實作</a:t>
            </a:r>
            <a:endParaRPr lang="en-US" altLang="zh-TW"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87474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265130" cy="1200329"/>
          </a:xfrm>
          <a:prstGeom prst="rect">
            <a:avLst/>
          </a:prstGeom>
        </p:spPr>
        <p:txBody>
          <a:bodyPr wrap="none">
            <a:spAutoFit/>
          </a:bodyPr>
          <a:lstStyle/>
          <a:p>
            <a:r>
              <a:rPr lang="zh-TW" altLang="en-US" sz="4800" b="1" dirty="0">
                <a:solidFill>
                  <a:schemeClr val="bg1"/>
                </a:solidFill>
                <a:effectLst>
                  <a:outerShdw blurRad="38100" dist="38100" dir="2700000" algn="tl">
                    <a:srgbClr val="000000">
                      <a:alpha val="43137"/>
                    </a:srgbClr>
                  </a:outerShdw>
                </a:effectLst>
              </a:rPr>
              <a:t>類神經網路起手式</a:t>
            </a:r>
            <a:r>
              <a:rPr lang="en-US" altLang="zh-TW" sz="4800" b="1" dirty="0" smtClean="0">
                <a:solidFill>
                  <a:schemeClr val="bg1"/>
                </a:solidFill>
                <a:effectLst>
                  <a:outerShdw blurRad="38100" dist="38100" dir="2700000" algn="tl">
                    <a:srgbClr val="000000">
                      <a:alpha val="43137"/>
                    </a:srgbClr>
                  </a:outerShdw>
                </a:effectLst>
              </a:rPr>
              <a:t>:</a:t>
            </a:r>
            <a:r>
              <a:rPr lang="zh-TW" altLang="en-US" sz="4800" b="1" dirty="0" smtClean="0">
                <a:solidFill>
                  <a:schemeClr val="bg1"/>
                </a:solidFill>
                <a:effectLst>
                  <a:outerShdw blurRad="38100" dist="38100" dir="2700000" algn="tl">
                    <a:srgbClr val="000000">
                      <a:alpha val="43137"/>
                    </a:srgbClr>
                  </a:outerShdw>
                </a:effectLst>
              </a:rPr>
              <a:t>感知</a:t>
            </a:r>
            <a:r>
              <a:rPr lang="zh-TW" altLang="en-US" sz="4800" b="1" dirty="0">
                <a:solidFill>
                  <a:schemeClr val="bg1"/>
                </a:solidFill>
                <a:effectLst>
                  <a:outerShdw blurRad="38100" dist="38100" dir="2700000" algn="tl">
                    <a:srgbClr val="000000">
                      <a:alpha val="43137"/>
                    </a:srgbClr>
                  </a:outerShdw>
                </a:effectLst>
              </a:rPr>
              <a:t>器 </a:t>
            </a:r>
          </a:p>
          <a:p>
            <a:r>
              <a:rPr lang="en-US" altLang="zh-TW" sz="2400" b="1" dirty="0" smtClean="0">
                <a:solidFill>
                  <a:schemeClr val="bg1"/>
                </a:solidFill>
                <a:effectLst>
                  <a:outerShdw blurRad="38100" dist="38100" dir="2700000" algn="tl">
                    <a:srgbClr val="000000">
                      <a:alpha val="43137"/>
                    </a:srgbClr>
                  </a:outerShdw>
                </a:effectLst>
              </a:rPr>
              <a:t>Solving </a:t>
            </a:r>
            <a:r>
              <a:rPr lang="en-US" altLang="zh-TW" sz="2400" b="1" dirty="0">
                <a:solidFill>
                  <a:schemeClr val="bg1"/>
                </a:solidFill>
                <a:effectLst>
                  <a:outerShdw blurRad="38100" dist="38100" dir="2700000" algn="tl">
                    <a:srgbClr val="000000">
                      <a:alpha val="43137"/>
                    </a:srgbClr>
                  </a:outerShdw>
                </a:effectLst>
              </a:rPr>
              <a:t>XOR with a single Perceptron</a:t>
            </a:r>
          </a:p>
        </p:txBody>
      </p:sp>
    </p:spTree>
    <p:extLst>
      <p:ext uri="{BB962C8B-B14F-4D97-AF65-F5344CB8AC3E}">
        <p14:creationId xmlns:p14="http://schemas.microsoft.com/office/powerpoint/2010/main" val="1136494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9710" y="768781"/>
            <a:ext cx="4033966" cy="837598"/>
          </a:xfrm>
        </p:spPr>
        <p:txBody>
          <a:bodyPr/>
          <a:lstStyle/>
          <a:p>
            <a:r>
              <a:rPr lang="zh-TW" altLang="en-US" b="1" dirty="0" smtClean="0">
                <a:effectLst>
                  <a:outerShdw blurRad="38100" dist="38100" dir="2700000" algn="tl">
                    <a:srgbClr val="000000">
                      <a:alpha val="43137"/>
                    </a:srgbClr>
                  </a:outerShdw>
                </a:effectLst>
              </a:rPr>
              <a:t>真值表</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邏輯閘</a:t>
            </a:r>
            <a:r>
              <a:rPr lang="en-US" altLang="zh-TW"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39694" y="1758779"/>
            <a:ext cx="8188649" cy="4303219"/>
          </a:xfrm>
          <a:prstGeom prst="rect">
            <a:avLst/>
          </a:prstGeom>
        </p:spPr>
      </p:pic>
      <p:sp>
        <p:nvSpPr>
          <p:cNvPr id="3" name="矩形 2"/>
          <p:cNvSpPr/>
          <p:nvPr/>
        </p:nvSpPr>
        <p:spPr>
          <a:xfrm>
            <a:off x="1474574" y="1869990"/>
            <a:ext cx="4514335" cy="41106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050694" y="1869989"/>
            <a:ext cx="2483708" cy="411068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下箭號 5"/>
          <p:cNvSpPr/>
          <p:nvPr/>
        </p:nvSpPr>
        <p:spPr>
          <a:xfrm>
            <a:off x="6376087" y="1124465"/>
            <a:ext cx="2026510" cy="63431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effectLst>
                  <a:outerShdw blurRad="38100" dist="38100" dir="2700000" algn="tl">
                    <a:srgbClr val="000000">
                      <a:alpha val="43137"/>
                    </a:srgbClr>
                  </a:outerShdw>
                </a:effectLst>
              </a:rPr>
              <a:t>解的出來嗎</a:t>
            </a:r>
            <a:r>
              <a:rPr lang="en-US" altLang="zh-TW"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96695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521145" y="2528393"/>
            <a:ext cx="1276866" cy="22248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468130" y="2528394"/>
            <a:ext cx="1276866" cy="22248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465437" y="524291"/>
            <a:ext cx="5045677" cy="6001643"/>
          </a:xfrm>
          <a:prstGeom prst="rect">
            <a:avLst/>
          </a:prstGeom>
        </p:spPr>
        <p:txBody>
          <a:bodyPr wrap="square">
            <a:spAutoFit/>
          </a:bodyPr>
          <a:lstStyle/>
          <a:p>
            <a:r>
              <a:rPr lang="en-US" altLang="zh-TW" sz="2400" dirty="0" smtClean="0"/>
              <a:t># coding: utf-8</a:t>
            </a:r>
          </a:p>
          <a:p>
            <a:r>
              <a:rPr lang="en-US" altLang="zh-TW" sz="2400" dirty="0" smtClean="0"/>
              <a:t>from </a:t>
            </a:r>
            <a:r>
              <a:rPr lang="en-US" altLang="zh-TW" sz="2400" dirty="0" err="1" smtClean="0"/>
              <a:t>and_gate</a:t>
            </a:r>
            <a:r>
              <a:rPr lang="en-US" altLang="zh-TW" sz="2400" dirty="0" smtClean="0"/>
              <a:t> import AND</a:t>
            </a:r>
          </a:p>
          <a:p>
            <a:r>
              <a:rPr lang="en-US" altLang="zh-TW" sz="2400" dirty="0" smtClean="0"/>
              <a:t>from </a:t>
            </a:r>
            <a:r>
              <a:rPr lang="en-US" altLang="zh-TW" sz="2400" dirty="0" err="1" smtClean="0"/>
              <a:t>or_gate</a:t>
            </a:r>
            <a:r>
              <a:rPr lang="en-US" altLang="zh-TW" sz="2400" dirty="0" smtClean="0"/>
              <a:t> import OR</a:t>
            </a:r>
          </a:p>
          <a:p>
            <a:r>
              <a:rPr lang="en-US" altLang="zh-TW" sz="2400" dirty="0" smtClean="0"/>
              <a:t>from </a:t>
            </a:r>
            <a:r>
              <a:rPr lang="en-US" altLang="zh-TW" sz="2400" dirty="0" err="1" smtClean="0"/>
              <a:t>nand_gate</a:t>
            </a:r>
            <a:r>
              <a:rPr lang="en-US" altLang="zh-TW" sz="2400" dirty="0" smtClean="0"/>
              <a:t> import NAND</a:t>
            </a:r>
          </a:p>
          <a:p>
            <a:endParaRPr lang="en-US" altLang="zh-TW" sz="2400" dirty="0" smtClean="0"/>
          </a:p>
          <a:p>
            <a:endParaRPr lang="en-US" altLang="zh-TW" sz="2400" dirty="0" smtClean="0"/>
          </a:p>
          <a:p>
            <a:r>
              <a:rPr lang="en-US" altLang="zh-TW" sz="2400" dirty="0" err="1" smtClean="0"/>
              <a:t>def</a:t>
            </a:r>
            <a:r>
              <a:rPr lang="en-US" altLang="zh-TW" sz="2400" dirty="0" smtClean="0"/>
              <a:t> XOR(x1, x2):</a:t>
            </a:r>
          </a:p>
          <a:p>
            <a:r>
              <a:rPr lang="en-US" altLang="zh-TW" sz="2400" dirty="0" smtClean="0"/>
              <a:t>    s1 = </a:t>
            </a:r>
            <a:r>
              <a:rPr lang="en-US" altLang="zh-TW" sz="2400" b="1" dirty="0" smtClean="0">
                <a:solidFill>
                  <a:srgbClr val="FF0000"/>
                </a:solidFill>
                <a:effectLst>
                  <a:outerShdw blurRad="38100" dist="38100" dir="2700000" algn="tl">
                    <a:srgbClr val="000000">
                      <a:alpha val="43137"/>
                    </a:srgbClr>
                  </a:outerShdw>
                </a:effectLst>
              </a:rPr>
              <a:t>NAND</a:t>
            </a:r>
            <a:r>
              <a:rPr lang="en-US" altLang="zh-TW" sz="2400" dirty="0" smtClean="0"/>
              <a:t>(x1, x2)</a:t>
            </a:r>
          </a:p>
          <a:p>
            <a:r>
              <a:rPr lang="en-US" altLang="zh-TW" sz="2400" dirty="0" smtClean="0"/>
              <a:t>    s2 = </a:t>
            </a:r>
            <a:r>
              <a:rPr lang="en-US" altLang="zh-TW" sz="2400" b="1" dirty="0" smtClean="0">
                <a:solidFill>
                  <a:srgbClr val="FF0000"/>
                </a:solidFill>
                <a:effectLst>
                  <a:outerShdw blurRad="38100" dist="38100" dir="2700000" algn="tl">
                    <a:srgbClr val="000000">
                      <a:alpha val="43137"/>
                    </a:srgbClr>
                  </a:outerShdw>
                </a:effectLst>
              </a:rPr>
              <a:t>OR</a:t>
            </a:r>
            <a:r>
              <a:rPr lang="en-US" altLang="zh-TW" sz="2400" dirty="0" smtClean="0"/>
              <a:t>(x1, x2)</a:t>
            </a:r>
          </a:p>
          <a:p>
            <a:r>
              <a:rPr lang="en-US" altLang="zh-TW" sz="2400" dirty="0" smtClean="0"/>
              <a:t>    y = </a:t>
            </a:r>
            <a:r>
              <a:rPr lang="en-US" altLang="zh-TW" sz="2400" b="1" dirty="0" smtClean="0">
                <a:solidFill>
                  <a:srgbClr val="FF0000"/>
                </a:solidFill>
                <a:effectLst>
                  <a:outerShdw blurRad="38100" dist="38100" dir="2700000" algn="tl">
                    <a:srgbClr val="000000">
                      <a:alpha val="43137"/>
                    </a:srgbClr>
                  </a:outerShdw>
                </a:effectLst>
              </a:rPr>
              <a:t>AND</a:t>
            </a:r>
            <a:r>
              <a:rPr lang="en-US" altLang="zh-TW" sz="2400" dirty="0" smtClean="0"/>
              <a:t>(s1, s2)</a:t>
            </a:r>
          </a:p>
          <a:p>
            <a:r>
              <a:rPr lang="en-US" altLang="zh-TW" sz="2400" dirty="0" smtClean="0"/>
              <a:t>    return y</a:t>
            </a:r>
          </a:p>
          <a:p>
            <a:endParaRPr lang="en-US" altLang="zh-TW" sz="2400" dirty="0" smtClean="0"/>
          </a:p>
          <a:p>
            <a:r>
              <a:rPr lang="en-US" altLang="zh-TW" sz="2400" dirty="0" smtClean="0"/>
              <a:t>if __name__ == '__main__':</a:t>
            </a:r>
          </a:p>
          <a:p>
            <a:r>
              <a:rPr lang="en-US" altLang="zh-TW" sz="2400" dirty="0" smtClean="0"/>
              <a:t>    for </a:t>
            </a:r>
            <a:r>
              <a:rPr lang="en-US" altLang="zh-TW" sz="2400" dirty="0" err="1" smtClean="0"/>
              <a:t>xs</a:t>
            </a:r>
            <a:r>
              <a:rPr lang="en-US" altLang="zh-TW" sz="2400" dirty="0" smtClean="0"/>
              <a:t> in [(0, 0), (1, 0), (0, 1), (1, 1)]:</a:t>
            </a:r>
          </a:p>
          <a:p>
            <a:r>
              <a:rPr lang="en-US" altLang="zh-TW" sz="2400" dirty="0" smtClean="0"/>
              <a:t>        y = XOR(</a:t>
            </a:r>
            <a:r>
              <a:rPr lang="en-US" altLang="zh-TW" sz="2400" dirty="0" err="1" smtClean="0"/>
              <a:t>xs</a:t>
            </a:r>
            <a:r>
              <a:rPr lang="en-US" altLang="zh-TW" sz="2400" dirty="0" smtClean="0"/>
              <a:t>[0], </a:t>
            </a:r>
            <a:r>
              <a:rPr lang="en-US" altLang="zh-TW" sz="2400" dirty="0" err="1" smtClean="0"/>
              <a:t>xs</a:t>
            </a:r>
            <a:r>
              <a:rPr lang="en-US" altLang="zh-TW" sz="2400" dirty="0" smtClean="0"/>
              <a:t>[1])</a:t>
            </a:r>
          </a:p>
          <a:p>
            <a:r>
              <a:rPr lang="en-US" altLang="zh-TW" sz="2400" dirty="0" smtClean="0"/>
              <a:t>        print(</a:t>
            </a:r>
            <a:r>
              <a:rPr lang="en-US" altLang="zh-TW" sz="2400" dirty="0" err="1" smtClean="0"/>
              <a:t>str</a:t>
            </a:r>
            <a:r>
              <a:rPr lang="en-US" altLang="zh-TW" sz="2400" dirty="0" smtClean="0"/>
              <a:t>(</a:t>
            </a:r>
            <a:r>
              <a:rPr lang="en-US" altLang="zh-TW" sz="2400" dirty="0" err="1" smtClean="0"/>
              <a:t>xs</a:t>
            </a:r>
            <a:r>
              <a:rPr lang="en-US" altLang="zh-TW" sz="2400" dirty="0" smtClean="0"/>
              <a:t>) + " -&gt; " + </a:t>
            </a:r>
            <a:r>
              <a:rPr lang="en-US" altLang="zh-TW" sz="2400" dirty="0" err="1" smtClean="0"/>
              <a:t>str</a:t>
            </a:r>
            <a:r>
              <a:rPr lang="en-US" altLang="zh-TW" sz="2400" dirty="0" smtClean="0"/>
              <a:t>(y))</a:t>
            </a:r>
            <a:endParaRPr lang="zh-TW" altLang="en-US" sz="2400" dirty="0"/>
          </a:p>
        </p:txBody>
      </p:sp>
      <p:sp>
        <p:nvSpPr>
          <p:cNvPr id="5" name="矩形 4"/>
          <p:cNvSpPr/>
          <p:nvPr/>
        </p:nvSpPr>
        <p:spPr>
          <a:xfrm>
            <a:off x="299092" y="154959"/>
            <a:ext cx="1675459" cy="369332"/>
          </a:xfrm>
          <a:prstGeom prst="rect">
            <a:avLst/>
          </a:prstGeom>
        </p:spPr>
        <p:txBody>
          <a:bodyPr wrap="none">
            <a:spAutoFit/>
          </a:bodyPr>
          <a:lstStyle/>
          <a:p>
            <a:r>
              <a:rPr lang="zh-TW" altLang="en-US" dirty="0" smtClean="0"/>
              <a:t>第二章 感知器 </a:t>
            </a:r>
            <a:endParaRPr lang="zh-TW" altLang="en-US" dirty="0"/>
          </a:p>
        </p:txBody>
      </p:sp>
      <p:pic>
        <p:nvPicPr>
          <p:cNvPr id="2" name="圖片 1"/>
          <p:cNvPicPr>
            <a:picLocks noChangeAspect="1"/>
          </p:cNvPicPr>
          <p:nvPr/>
        </p:nvPicPr>
        <p:blipFill>
          <a:blip r:embed="rId2"/>
          <a:stretch>
            <a:fillRect/>
          </a:stretch>
        </p:blipFill>
        <p:spPr>
          <a:xfrm>
            <a:off x="3875774" y="2897105"/>
            <a:ext cx="4721407" cy="1691370"/>
          </a:xfrm>
          <a:prstGeom prst="rect">
            <a:avLst/>
          </a:prstGeom>
        </p:spPr>
      </p:pic>
      <p:pic>
        <p:nvPicPr>
          <p:cNvPr id="3" name="圖片 2"/>
          <p:cNvPicPr>
            <a:picLocks noChangeAspect="1"/>
          </p:cNvPicPr>
          <p:nvPr/>
        </p:nvPicPr>
        <p:blipFill rotWithShape="1">
          <a:blip r:embed="rId3"/>
          <a:srcRect r="29155" b="76792"/>
          <a:stretch/>
        </p:blipFill>
        <p:spPr>
          <a:xfrm>
            <a:off x="4630099" y="611031"/>
            <a:ext cx="3898690" cy="1226007"/>
          </a:xfrm>
          <a:prstGeom prst="rect">
            <a:avLst/>
          </a:prstGeom>
        </p:spPr>
      </p:pic>
      <p:sp>
        <p:nvSpPr>
          <p:cNvPr id="7" name="矩形 6"/>
          <p:cNvSpPr/>
          <p:nvPr/>
        </p:nvSpPr>
        <p:spPr>
          <a:xfrm>
            <a:off x="3604393" y="2528395"/>
            <a:ext cx="646331" cy="369332"/>
          </a:xfrm>
          <a:prstGeom prst="rect">
            <a:avLst/>
          </a:prstGeom>
        </p:spPr>
        <p:txBody>
          <a:bodyPr wrap="none">
            <a:spAutoFit/>
          </a:bodyPr>
          <a:lstStyle/>
          <a:p>
            <a:r>
              <a:rPr lang="zh-TW" altLang="en-US" dirty="0" smtClean="0"/>
              <a:t>輸入</a:t>
            </a:r>
            <a:endParaRPr lang="zh-TW" altLang="en-US" dirty="0"/>
          </a:p>
        </p:txBody>
      </p:sp>
      <p:sp>
        <p:nvSpPr>
          <p:cNvPr id="10" name="橢圓 9"/>
          <p:cNvSpPr/>
          <p:nvPr/>
        </p:nvSpPr>
        <p:spPr>
          <a:xfrm>
            <a:off x="5445211" y="2092411"/>
            <a:ext cx="1326292" cy="29985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04766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effectLst>
                  <a:outerShdw blurRad="38100" dist="38100" dir="2700000" algn="tl">
                    <a:srgbClr val="000000">
                      <a:alpha val="43137"/>
                    </a:srgbClr>
                  </a:outerShdw>
                </a:effectLst>
              </a:rPr>
              <a:t>神經網路</a:t>
            </a:r>
            <a:endParaRPr lang="zh-TW" altLang="en-US" dirty="0"/>
          </a:p>
        </p:txBody>
      </p:sp>
      <p:pic>
        <p:nvPicPr>
          <p:cNvPr id="4" name="內容版面配置區 3"/>
          <p:cNvPicPr>
            <a:picLocks noGrp="1" noChangeAspect="1"/>
          </p:cNvPicPr>
          <p:nvPr>
            <p:ph idx="1"/>
          </p:nvPr>
        </p:nvPicPr>
        <p:blipFill rotWithShape="1">
          <a:blip r:embed="rId2"/>
          <a:srcRect l="13508"/>
          <a:stretch/>
        </p:blipFill>
        <p:spPr>
          <a:xfrm>
            <a:off x="0" y="1886900"/>
            <a:ext cx="4432215" cy="2590800"/>
          </a:xfrm>
          <a:prstGeom prst="rect">
            <a:avLst/>
          </a:prstGeom>
        </p:spPr>
      </p:pic>
      <p:sp>
        <p:nvSpPr>
          <p:cNvPr id="5" name="矩形 4"/>
          <p:cNvSpPr/>
          <p:nvPr/>
        </p:nvSpPr>
        <p:spPr>
          <a:xfrm>
            <a:off x="115201" y="6435723"/>
            <a:ext cx="6994181" cy="369332"/>
          </a:xfrm>
          <a:prstGeom prst="rect">
            <a:avLst/>
          </a:prstGeom>
        </p:spPr>
        <p:txBody>
          <a:bodyPr wrap="square">
            <a:spAutoFit/>
          </a:bodyPr>
          <a:lstStyle/>
          <a:p>
            <a:r>
              <a:rPr lang="en-US" altLang="zh-TW" dirty="0"/>
              <a:t>https://</a:t>
            </a:r>
            <a:r>
              <a:rPr lang="en-US" altLang="zh-TW" dirty="0" smtClean="0"/>
              <a:t>ithelp.ithome.com.tw/articles/10191528</a:t>
            </a:r>
            <a:endParaRPr lang="zh-TW" altLang="en-US" dirty="0"/>
          </a:p>
        </p:txBody>
      </p:sp>
      <p:sp>
        <p:nvSpPr>
          <p:cNvPr id="6" name="矩形 5"/>
          <p:cNvSpPr/>
          <p:nvPr/>
        </p:nvSpPr>
        <p:spPr>
          <a:xfrm>
            <a:off x="3612292" y="890783"/>
            <a:ext cx="4572000" cy="923330"/>
          </a:xfrm>
          <a:prstGeom prst="rect">
            <a:avLst/>
          </a:prstGeom>
        </p:spPr>
        <p:txBody>
          <a:bodyPr>
            <a:spAutoFit/>
          </a:bodyPr>
          <a:lstStyle/>
          <a:p>
            <a:r>
              <a:rPr lang="zh-TW" altLang="en-US" dirty="0"/>
              <a:t>生物神經系統的結構，神經元</a:t>
            </a:r>
            <a:r>
              <a:rPr lang="en-US" altLang="zh-TW" dirty="0"/>
              <a:t>(Neuron)</a:t>
            </a:r>
            <a:r>
              <a:rPr lang="zh-TW" altLang="en-US" dirty="0"/>
              <a:t>之間互相連結，由外部神經元接收信號，再層層傳導至其他神經元，最後作出反應的過程</a:t>
            </a:r>
          </a:p>
        </p:txBody>
      </p:sp>
      <p:pic>
        <p:nvPicPr>
          <p:cNvPr id="7" name="圖片 6"/>
          <p:cNvPicPr>
            <a:picLocks noChangeAspect="1"/>
          </p:cNvPicPr>
          <p:nvPr/>
        </p:nvPicPr>
        <p:blipFill>
          <a:blip r:embed="rId3"/>
          <a:stretch>
            <a:fillRect/>
          </a:stretch>
        </p:blipFill>
        <p:spPr>
          <a:xfrm>
            <a:off x="3961757" y="2010324"/>
            <a:ext cx="4692993" cy="3982340"/>
          </a:xfrm>
          <a:prstGeom prst="rect">
            <a:avLst/>
          </a:prstGeom>
        </p:spPr>
      </p:pic>
      <p:sp>
        <p:nvSpPr>
          <p:cNvPr id="8" name="矩形 7"/>
          <p:cNvSpPr/>
          <p:nvPr/>
        </p:nvSpPr>
        <p:spPr>
          <a:xfrm>
            <a:off x="628650" y="1296039"/>
            <a:ext cx="1649234" cy="369332"/>
          </a:xfrm>
          <a:prstGeom prst="rect">
            <a:avLst/>
          </a:prstGeom>
        </p:spPr>
        <p:txBody>
          <a:bodyPr wrap="none">
            <a:spAutoFit/>
          </a:bodyPr>
          <a:lstStyle/>
          <a:p>
            <a:r>
              <a:rPr lang="en-US" altLang="zh-TW" b="1" dirty="0">
                <a:solidFill>
                  <a:srgbClr val="FF0000"/>
                </a:solidFill>
                <a:effectLst>
                  <a:outerShdw blurRad="38100" dist="38100" dir="2700000" algn="tl">
                    <a:srgbClr val="000000">
                      <a:alpha val="43137"/>
                    </a:srgbClr>
                  </a:outerShdw>
                </a:effectLst>
              </a:rPr>
              <a:t>neural network</a:t>
            </a:r>
            <a:endParaRPr lang="zh-TW" altLang="en-US"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92109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95427" y="1252302"/>
            <a:ext cx="8075360" cy="5024931"/>
          </a:xfrm>
          <a:prstGeom prst="rect">
            <a:avLst/>
          </a:prstGeom>
        </p:spPr>
      </p:pic>
      <p:sp>
        <p:nvSpPr>
          <p:cNvPr id="5" name="矩形 4"/>
          <p:cNvSpPr/>
          <p:nvPr/>
        </p:nvSpPr>
        <p:spPr>
          <a:xfrm>
            <a:off x="650244" y="443469"/>
            <a:ext cx="7877221"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多層感知機 </a:t>
            </a:r>
            <a:r>
              <a:rPr lang="en-US" altLang="zh-TW" sz="3600" b="1" dirty="0">
                <a:effectLst>
                  <a:outerShdw blurRad="38100" dist="38100" dir="2700000" algn="tl">
                    <a:srgbClr val="000000">
                      <a:alpha val="43137"/>
                    </a:srgbClr>
                  </a:outerShdw>
                </a:effectLst>
              </a:rPr>
              <a:t>Multilayer perceptron, MLP</a:t>
            </a:r>
            <a:endParaRPr lang="zh-TW"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05051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30980" y="1370307"/>
            <a:ext cx="7753994" cy="4334782"/>
          </a:xfrm>
          <a:prstGeom prst="rect">
            <a:avLst/>
          </a:prstGeom>
        </p:spPr>
      </p:pic>
      <p:sp>
        <p:nvSpPr>
          <p:cNvPr id="3" name="矩形 2"/>
          <p:cNvSpPr/>
          <p:nvPr/>
        </p:nvSpPr>
        <p:spPr>
          <a:xfrm>
            <a:off x="543482" y="517610"/>
            <a:ext cx="2836674" cy="523220"/>
          </a:xfrm>
          <a:prstGeom prst="rect">
            <a:avLst/>
          </a:prstGeom>
        </p:spPr>
        <p:txBody>
          <a:bodyPr wrap="none">
            <a:spAutoFit/>
          </a:bodyPr>
          <a:lstStyle/>
          <a:p>
            <a:r>
              <a:rPr lang="en-US" altLang="zh-TW" sz="2800" dirty="0"/>
              <a:t>linearly separable </a:t>
            </a:r>
            <a:endParaRPr lang="zh-TW" altLang="en-US" sz="2800" dirty="0"/>
          </a:p>
        </p:txBody>
      </p:sp>
    </p:spTree>
    <p:extLst>
      <p:ext uri="{BB962C8B-B14F-4D97-AF65-F5344CB8AC3E}">
        <p14:creationId xmlns:p14="http://schemas.microsoft.com/office/powerpoint/2010/main" val="3063893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805547" y="2967335"/>
            <a:ext cx="7802136" cy="923330"/>
          </a:xfrm>
          <a:prstGeom prst="rect">
            <a:avLst/>
          </a:prstGeom>
        </p:spPr>
        <p:txBody>
          <a:bodyPr wrap="none">
            <a:spAutoFit/>
          </a:bodyPr>
          <a:lstStyle/>
          <a:p>
            <a:r>
              <a:rPr lang="zh-TW" altLang="en-US" sz="5400" dirty="0" smtClean="0">
                <a:solidFill>
                  <a:schemeClr val="bg1"/>
                </a:solidFill>
              </a:rPr>
              <a:t>具有學習能力的神經網路</a:t>
            </a:r>
            <a:endParaRPr lang="zh-TW" altLang="en-US" sz="5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79708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smtClean="0"/>
              <a:t>模型化</a:t>
            </a:r>
            <a:r>
              <a:rPr lang="en-US" altLang="zh-TW" dirty="0" smtClean="0">
                <a:sym typeface="Wingdings" panose="05000000000000000000" pitchFamily="2" charset="2"/>
              </a:rPr>
              <a:t></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69372" y="2390906"/>
            <a:ext cx="6433622" cy="3711124"/>
          </a:xfrm>
          <a:prstGeom prst="rect">
            <a:avLst/>
          </a:prstGeom>
        </p:spPr>
      </p:pic>
      <p:sp>
        <p:nvSpPr>
          <p:cNvPr id="5" name="矩形 4"/>
          <p:cNvSpPr/>
          <p:nvPr/>
        </p:nvSpPr>
        <p:spPr>
          <a:xfrm>
            <a:off x="2510391" y="1807390"/>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3472346" y="508193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5482281" y="250623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8" name="矩形 7"/>
          <p:cNvSpPr/>
          <p:nvPr/>
        </p:nvSpPr>
        <p:spPr>
          <a:xfrm>
            <a:off x="4989090" y="1077782"/>
            <a:ext cx="3799886"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感知機 </a:t>
            </a:r>
            <a:r>
              <a:rPr lang="en-US" altLang="zh-TW" sz="3600" b="1" dirty="0" smtClean="0">
                <a:effectLst>
                  <a:outerShdw blurRad="38100" dist="38100" dir="2700000" algn="tl">
                    <a:srgbClr val="000000">
                      <a:alpha val="43137"/>
                    </a:srgbClr>
                  </a:outerShdw>
                </a:effectLst>
              </a:rPr>
              <a:t>perceptron</a:t>
            </a:r>
            <a:endParaRPr lang="zh-TW" altLang="en-US" sz="3600" b="1" dirty="0">
              <a:effectLst>
                <a:outerShdw blurRad="38100" dist="38100" dir="2700000" algn="tl">
                  <a:srgbClr val="000000">
                    <a:alpha val="43137"/>
                  </a:srgbClr>
                </a:outerShdw>
              </a:effectLst>
            </a:endParaRPr>
          </a:p>
        </p:txBody>
      </p:sp>
      <p:sp>
        <p:nvSpPr>
          <p:cNvPr id="9" name="矩形 8"/>
          <p:cNvSpPr/>
          <p:nvPr/>
        </p:nvSpPr>
        <p:spPr>
          <a:xfrm>
            <a:off x="2477440" y="172737"/>
            <a:ext cx="3099951" cy="369332"/>
          </a:xfrm>
          <a:prstGeom prst="rect">
            <a:avLst/>
          </a:prstGeom>
        </p:spPr>
        <p:txBody>
          <a:bodyPr wrap="none">
            <a:spAutoFit/>
          </a:bodyPr>
          <a:lstStyle/>
          <a:p>
            <a:r>
              <a:rPr lang="en-US" altLang="zh-TW" b="1" dirty="0">
                <a:solidFill>
                  <a:srgbClr val="00B050"/>
                </a:solidFill>
                <a:effectLst>
                  <a:outerShdw blurRad="38100" dist="38100" dir="2700000" algn="tl">
                    <a:srgbClr val="000000">
                      <a:alpha val="43137"/>
                    </a:srgbClr>
                  </a:outerShdw>
                </a:effectLst>
              </a:rPr>
              <a:t>Artificial</a:t>
            </a:r>
            <a:r>
              <a:rPr lang="en-US" altLang="zh-TW" b="1" dirty="0">
                <a:solidFill>
                  <a:srgbClr val="FF0000"/>
                </a:solidFill>
                <a:effectLst>
                  <a:outerShdw blurRad="38100" dist="38100" dir="2700000" algn="tl">
                    <a:srgbClr val="000000">
                      <a:alpha val="43137"/>
                    </a:srgbClr>
                  </a:outerShdw>
                </a:effectLst>
              </a:rPr>
              <a:t> neural </a:t>
            </a:r>
            <a:r>
              <a:rPr lang="en-US" altLang="zh-TW" b="1" dirty="0" smtClean="0">
                <a:solidFill>
                  <a:srgbClr val="FF0000"/>
                </a:solidFill>
                <a:effectLst>
                  <a:outerShdw blurRad="38100" dist="38100" dir="2700000" algn="tl">
                    <a:srgbClr val="000000">
                      <a:alpha val="43137"/>
                    </a:srgbClr>
                  </a:outerShdw>
                </a:effectLst>
              </a:rPr>
              <a:t>network</a:t>
            </a:r>
            <a:r>
              <a:rPr lang="en-US" altLang="zh-TW" b="1" dirty="0" smtClean="0">
                <a:solidFill>
                  <a:srgbClr val="002060"/>
                </a:solidFill>
                <a:effectLst>
                  <a:outerShdw blurRad="38100" dist="38100" dir="2700000" algn="tl">
                    <a:srgbClr val="000000">
                      <a:alpha val="43137"/>
                    </a:srgbClr>
                  </a:outerShdw>
                </a:effectLst>
              </a:rPr>
              <a:t>(ANN)</a:t>
            </a:r>
            <a:endParaRPr lang="zh-TW" altLang="en-US" b="1" dirty="0">
              <a:solidFill>
                <a:srgbClr val="00206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3"/>
          <a:stretch>
            <a:fillRect/>
          </a:stretch>
        </p:blipFill>
        <p:spPr>
          <a:xfrm>
            <a:off x="5182681" y="4631996"/>
            <a:ext cx="3412703" cy="1638531"/>
          </a:xfrm>
          <a:prstGeom prst="rect">
            <a:avLst/>
          </a:prstGeom>
        </p:spPr>
      </p:pic>
    </p:spTree>
    <p:extLst>
      <p:ext uri="{BB962C8B-B14F-4D97-AF65-F5344CB8AC3E}">
        <p14:creationId xmlns:p14="http://schemas.microsoft.com/office/powerpoint/2010/main" val="3988372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033912" y="3074646"/>
            <a:ext cx="6433622" cy="3711124"/>
          </a:xfrm>
          <a:prstGeom prst="rect">
            <a:avLst/>
          </a:prstGeom>
        </p:spPr>
      </p:pic>
      <p:sp>
        <p:nvSpPr>
          <p:cNvPr id="5" name="矩形 4"/>
          <p:cNvSpPr/>
          <p:nvPr/>
        </p:nvSpPr>
        <p:spPr>
          <a:xfrm>
            <a:off x="2650434" y="3189976"/>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2936886" y="576567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4946821" y="318997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7570480" y="4312377"/>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3" name="矩形 2"/>
          <p:cNvSpPr/>
          <p:nvPr/>
        </p:nvSpPr>
        <p:spPr>
          <a:xfrm>
            <a:off x="1573496" y="1960239"/>
            <a:ext cx="3920560"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步驟一</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將</a:t>
            </a:r>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與</a:t>
            </a:r>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偏權值</a:t>
            </a:r>
            <a:r>
              <a:rPr lang="en-US" altLang="zh-TW" b="1" dirty="0" smtClean="0">
                <a:solidFill>
                  <a:srgbClr val="FF0000"/>
                </a:solidFill>
                <a:effectLst>
                  <a:outerShdw blurRad="38100" dist="38100" dir="2700000" algn="tl">
                    <a:srgbClr val="000000">
                      <a:alpha val="43137"/>
                    </a:srgbClr>
                  </a:outerShdw>
                </a:effectLst>
              </a:rPr>
              <a:t>)</a:t>
            </a:r>
          </a:p>
          <a:p>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隨機設定</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例如全為</a:t>
            </a:r>
            <a:r>
              <a:rPr lang="en-US" altLang="zh-TW" b="1" dirty="0" smtClean="0">
                <a:solidFill>
                  <a:srgbClr val="FF0000"/>
                </a:solidFill>
                <a:effectLst>
                  <a:outerShdw blurRad="38100" dist="38100" dir="2700000" algn="tl">
                    <a:srgbClr val="000000">
                      <a:alpha val="43137"/>
                    </a:srgbClr>
                  </a:outerShdw>
                </a:effectLst>
              </a:rPr>
              <a:t>0)</a:t>
            </a:r>
            <a:endParaRPr lang="zh-TW" altLang="en-US" b="1" dirty="0" smtClean="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70500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91361" y="2687467"/>
            <a:ext cx="6433622" cy="3711124"/>
          </a:xfrm>
          <a:prstGeom prst="rect">
            <a:avLst/>
          </a:prstGeom>
        </p:spPr>
      </p:pic>
      <p:sp>
        <p:nvSpPr>
          <p:cNvPr id="5" name="矩形 4"/>
          <p:cNvSpPr/>
          <p:nvPr/>
        </p:nvSpPr>
        <p:spPr>
          <a:xfrm>
            <a:off x="2007883" y="2802797"/>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2294335" y="5378491"/>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4304270" y="2802797"/>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6927929" y="3925198"/>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8" name="矩形 7"/>
          <p:cNvSpPr/>
          <p:nvPr/>
        </p:nvSpPr>
        <p:spPr>
          <a:xfrm>
            <a:off x="6927929" y="3172129"/>
            <a:ext cx="1633781"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步驟二</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計算出</a:t>
            </a:r>
            <a:endParaRPr lang="en-US" altLang="zh-TW" b="1" dirty="0" smtClean="0">
              <a:solidFill>
                <a:srgbClr val="FF0000"/>
              </a:solidFill>
              <a:effectLst>
                <a:outerShdw blurRad="38100" dist="38100" dir="2700000" algn="tl">
                  <a:srgbClr val="000000">
                    <a:alpha val="43137"/>
                  </a:srgbClr>
                </a:outerShdw>
              </a:effectLst>
            </a:endParaRPr>
          </a:p>
          <a:p>
            <a:r>
              <a:rPr lang="zh-TW" altLang="en-US" b="1" dirty="0" smtClean="0">
                <a:solidFill>
                  <a:srgbClr val="002060"/>
                </a:solidFill>
                <a:effectLst>
                  <a:outerShdw blurRad="38100" dist="38100" dir="2700000" algn="tl">
                    <a:srgbClr val="000000">
                      <a:alpha val="43137"/>
                    </a:srgbClr>
                  </a:outerShdw>
                </a:effectLst>
              </a:rPr>
              <a:t>模型結果值</a:t>
            </a:r>
          </a:p>
        </p:txBody>
      </p:sp>
    </p:spTree>
    <p:extLst>
      <p:ext uri="{BB962C8B-B14F-4D97-AF65-F5344CB8AC3E}">
        <p14:creationId xmlns:p14="http://schemas.microsoft.com/office/powerpoint/2010/main" val="1299224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917567" y="3101292"/>
            <a:ext cx="6433622" cy="3711124"/>
          </a:xfrm>
          <a:prstGeom prst="rect">
            <a:avLst/>
          </a:prstGeom>
        </p:spPr>
      </p:pic>
      <p:sp>
        <p:nvSpPr>
          <p:cNvPr id="5" name="矩形 4"/>
          <p:cNvSpPr/>
          <p:nvPr/>
        </p:nvSpPr>
        <p:spPr>
          <a:xfrm>
            <a:off x="2650434" y="3189976"/>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2936886" y="576567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4946821" y="318997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7570480" y="4312377"/>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11" name="矩形 10"/>
          <p:cNvSpPr/>
          <p:nvPr/>
        </p:nvSpPr>
        <p:spPr>
          <a:xfrm>
            <a:off x="7570480" y="2339415"/>
            <a:ext cx="877163"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真實值</a:t>
            </a:r>
            <a:endParaRPr lang="zh-TW" altLang="en-US" b="1" dirty="0">
              <a:solidFill>
                <a:srgbClr val="002060"/>
              </a:solidFill>
              <a:effectLst>
                <a:outerShdw blurRad="38100" dist="38100" dir="2700000" algn="tl">
                  <a:srgbClr val="000000">
                    <a:alpha val="43137"/>
                  </a:srgbClr>
                </a:outerShdw>
              </a:effectLst>
            </a:endParaRPr>
          </a:p>
        </p:txBody>
      </p:sp>
      <p:cxnSp>
        <p:nvCxnSpPr>
          <p:cNvPr id="13" name="直線單箭頭接點 12"/>
          <p:cNvCxnSpPr>
            <a:stCxn id="11" idx="2"/>
          </p:cNvCxnSpPr>
          <p:nvPr/>
        </p:nvCxnSpPr>
        <p:spPr>
          <a:xfrm>
            <a:off x="8009062" y="2708747"/>
            <a:ext cx="0" cy="160363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114667" y="3074646"/>
            <a:ext cx="665952" cy="646331"/>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誤差</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error</a:t>
            </a:r>
            <a:endParaRPr lang="zh-TW" altLang="en-US" b="1" dirty="0">
              <a:solidFill>
                <a:srgbClr val="002060"/>
              </a:solidFill>
              <a:effectLst>
                <a:outerShdw blurRad="38100" dist="38100" dir="2700000" algn="tl">
                  <a:srgbClr val="000000">
                    <a:alpha val="43137"/>
                  </a:srgbClr>
                </a:outerShdw>
              </a:effectLst>
            </a:endParaRPr>
          </a:p>
        </p:txBody>
      </p:sp>
      <p:sp>
        <p:nvSpPr>
          <p:cNvPr id="17" name="矩形 16"/>
          <p:cNvSpPr/>
          <p:nvPr/>
        </p:nvSpPr>
        <p:spPr>
          <a:xfrm>
            <a:off x="5062040" y="1870289"/>
            <a:ext cx="2095445"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步驟三</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計算出</a:t>
            </a:r>
            <a:r>
              <a:rPr lang="zh-TW" altLang="en-US" b="1" dirty="0" smtClean="0">
                <a:solidFill>
                  <a:srgbClr val="002060"/>
                </a:solidFill>
                <a:effectLst>
                  <a:outerShdw blurRad="38100" dist="38100" dir="2700000" algn="tl">
                    <a:srgbClr val="000000">
                      <a:alpha val="43137"/>
                    </a:srgbClr>
                  </a:outerShdw>
                </a:effectLst>
              </a:rPr>
              <a:t>誤差</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error</a:t>
            </a:r>
            <a:endParaRPr lang="zh-TW" altLang="en-US" b="1" dirty="0" smtClean="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4842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sp>
        <p:nvSpPr>
          <p:cNvPr id="10" name="矩形 9"/>
          <p:cNvSpPr/>
          <p:nvPr/>
        </p:nvSpPr>
        <p:spPr>
          <a:xfrm>
            <a:off x="6066893" y="4995751"/>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11" name="矩形 10"/>
          <p:cNvSpPr/>
          <p:nvPr/>
        </p:nvSpPr>
        <p:spPr>
          <a:xfrm>
            <a:off x="5918612" y="3468371"/>
            <a:ext cx="877163"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真實值</a:t>
            </a:r>
            <a:endParaRPr lang="zh-TW" altLang="en-US" b="1" dirty="0">
              <a:solidFill>
                <a:srgbClr val="002060"/>
              </a:solidFill>
              <a:effectLst>
                <a:outerShdw blurRad="38100" dist="38100" dir="2700000" algn="tl">
                  <a:srgbClr val="000000">
                    <a:alpha val="43137"/>
                  </a:srgbClr>
                </a:outerShdw>
              </a:effectLst>
            </a:endParaRPr>
          </a:p>
        </p:txBody>
      </p:sp>
      <p:sp>
        <p:nvSpPr>
          <p:cNvPr id="16" name="矩形 15"/>
          <p:cNvSpPr/>
          <p:nvPr/>
        </p:nvSpPr>
        <p:spPr>
          <a:xfrm>
            <a:off x="6611080" y="3758020"/>
            <a:ext cx="665952" cy="646331"/>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誤差</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error</a:t>
            </a:r>
            <a:endParaRPr lang="zh-TW" altLang="en-US" b="1" dirty="0">
              <a:solidFill>
                <a:srgbClr val="002060"/>
              </a:solidFill>
              <a:effectLst>
                <a:outerShdw blurRad="38100" dist="38100" dir="2700000" algn="tl">
                  <a:srgbClr val="000000">
                    <a:alpha val="43137"/>
                  </a:srgbClr>
                </a:outerShdw>
              </a:effectLst>
            </a:endParaRPr>
          </a:p>
        </p:txBody>
      </p:sp>
      <p:sp>
        <p:nvSpPr>
          <p:cNvPr id="17" name="矩形 16"/>
          <p:cNvSpPr/>
          <p:nvPr/>
        </p:nvSpPr>
        <p:spPr>
          <a:xfrm>
            <a:off x="167456" y="1189878"/>
            <a:ext cx="5458987" cy="369332"/>
          </a:xfrm>
          <a:prstGeom prst="rect">
            <a:avLst/>
          </a:prstGeom>
        </p:spPr>
        <p:txBody>
          <a:bodyPr wrap="square">
            <a:spAutoFit/>
          </a:bodyPr>
          <a:lstStyle/>
          <a:p>
            <a:r>
              <a:rPr lang="zh-TW" altLang="en-US" b="1" dirty="0" smtClean="0">
                <a:solidFill>
                  <a:srgbClr val="FF0000"/>
                </a:solidFill>
                <a:effectLst>
                  <a:outerShdw blurRad="38100" dist="38100" dir="2700000" algn="tl">
                    <a:srgbClr val="000000">
                      <a:alpha val="43137"/>
                    </a:srgbClr>
                  </a:outerShdw>
                </a:effectLst>
              </a:rPr>
              <a:t>步驟四</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定義</a:t>
            </a:r>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002060"/>
                </a:solidFill>
                <a:effectLst>
                  <a:outerShdw blurRad="38100" dist="38100" dir="2700000" algn="tl">
                    <a:srgbClr val="000000">
                      <a:alpha val="43137"/>
                    </a:srgbClr>
                  </a:outerShdw>
                </a:effectLst>
              </a:rPr>
              <a:t>與</a:t>
            </a:r>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偏權值</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的更新策略</a:t>
            </a:r>
          </a:p>
        </p:txBody>
      </p:sp>
      <p:sp>
        <p:nvSpPr>
          <p:cNvPr id="3" name="弧形箭號 (下彎) 2"/>
          <p:cNvSpPr/>
          <p:nvPr/>
        </p:nvSpPr>
        <p:spPr>
          <a:xfrm flipH="1">
            <a:off x="2335244" y="2943869"/>
            <a:ext cx="3714704" cy="991894"/>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矩形 7"/>
          <p:cNvSpPr/>
          <p:nvPr/>
        </p:nvSpPr>
        <p:spPr>
          <a:xfrm>
            <a:off x="866985" y="1476148"/>
            <a:ext cx="3074773" cy="369332"/>
          </a:xfrm>
          <a:prstGeom prst="rect">
            <a:avLst/>
          </a:prstGeom>
        </p:spPr>
        <p:txBody>
          <a:bodyPr wrap="square">
            <a:spAutoFit/>
          </a:bodyPr>
          <a:lstStyle/>
          <a:p>
            <a:r>
              <a:rPr lang="en-US" altLang="zh-TW" dirty="0" smtClean="0"/>
              <a:t>Update the weights and bias</a:t>
            </a:r>
          </a:p>
        </p:txBody>
      </p:sp>
      <p:sp>
        <p:nvSpPr>
          <p:cNvPr id="14" name="矩形 13"/>
          <p:cNvSpPr/>
          <p:nvPr/>
        </p:nvSpPr>
        <p:spPr>
          <a:xfrm>
            <a:off x="1545156" y="2100405"/>
            <a:ext cx="3961194" cy="646331"/>
          </a:xfrm>
          <a:prstGeom prst="rect">
            <a:avLst/>
          </a:prstGeom>
          <a:solidFill>
            <a:schemeClr val="accent4">
              <a:lumMod val="20000"/>
              <a:lumOff val="80000"/>
            </a:schemeClr>
          </a:solidFill>
        </p:spPr>
        <p:txBody>
          <a:bodyPr wrap="square">
            <a:spAutoFit/>
          </a:bodyPr>
          <a:lstStyle/>
          <a:p>
            <a:r>
              <a:rPr lang="en-US" altLang="zh-TW" dirty="0" smtClean="0"/>
              <a:t>W(</a:t>
            </a:r>
            <a:r>
              <a:rPr lang="zh-TW" altLang="en-US" dirty="0" smtClean="0"/>
              <a:t>新的</a:t>
            </a:r>
            <a:r>
              <a:rPr lang="en-US" altLang="zh-TW" dirty="0" smtClean="0"/>
              <a:t>)=W(</a:t>
            </a:r>
            <a:r>
              <a:rPr lang="zh-TW" altLang="en-US" dirty="0" smtClean="0"/>
              <a:t>前一回</a:t>
            </a:r>
            <a:r>
              <a:rPr lang="en-US" altLang="zh-TW" dirty="0" smtClean="0"/>
              <a:t>)+</a:t>
            </a:r>
            <a:r>
              <a:rPr lang="en-US" altLang="zh-TW" dirty="0" smtClean="0">
                <a:latin typeface="新細明體" panose="02020500000000000000" pitchFamily="18" charset="-120"/>
                <a:ea typeface="新細明體" panose="02020500000000000000" pitchFamily="18" charset="-120"/>
              </a:rPr>
              <a:t>△W(</a:t>
            </a:r>
            <a:r>
              <a:rPr lang="zh-TW" altLang="en-US" dirty="0" smtClean="0">
                <a:latin typeface="新細明體" panose="02020500000000000000" pitchFamily="18" charset="-120"/>
                <a:ea typeface="新細明體" panose="02020500000000000000" pitchFamily="18" charset="-120"/>
              </a:rPr>
              <a:t>誤差變動</a:t>
            </a:r>
            <a:r>
              <a:rPr lang="en-US" altLang="zh-TW" dirty="0" smtClean="0">
                <a:latin typeface="新細明體" panose="02020500000000000000" pitchFamily="18" charset="-120"/>
                <a:ea typeface="新細明體" panose="02020500000000000000" pitchFamily="18" charset="-120"/>
              </a:rPr>
              <a:t>)</a:t>
            </a:r>
          </a:p>
          <a:p>
            <a:r>
              <a:rPr lang="en-US" altLang="zh-TW" dirty="0">
                <a:latin typeface="新細明體" panose="02020500000000000000" pitchFamily="18" charset="-120"/>
                <a:ea typeface="新細明體" panose="02020500000000000000" pitchFamily="18" charset="-120"/>
              </a:rPr>
              <a:t>b</a:t>
            </a:r>
            <a:r>
              <a:rPr lang="en-US" altLang="zh-TW" dirty="0" smtClean="0"/>
              <a:t>(</a:t>
            </a:r>
            <a:r>
              <a:rPr lang="zh-TW" altLang="en-US" dirty="0" smtClean="0"/>
              <a:t>新的</a:t>
            </a:r>
            <a:r>
              <a:rPr lang="en-US" altLang="zh-TW" dirty="0" smtClean="0"/>
              <a:t>)=b(</a:t>
            </a:r>
            <a:r>
              <a:rPr lang="zh-TW" altLang="en-US" dirty="0" smtClean="0"/>
              <a:t>前一回</a:t>
            </a:r>
            <a:r>
              <a:rPr lang="en-US" altLang="zh-TW" dirty="0" smtClean="0"/>
              <a:t>)+</a:t>
            </a:r>
            <a:r>
              <a:rPr lang="en-US" altLang="zh-TW" dirty="0" smtClean="0">
                <a:latin typeface="新細明體" panose="02020500000000000000" pitchFamily="18" charset="-120"/>
              </a:rPr>
              <a:t>△b(</a:t>
            </a:r>
            <a:r>
              <a:rPr lang="zh-TW" altLang="en-US" dirty="0">
                <a:latin typeface="新細明體" panose="02020500000000000000" pitchFamily="18" charset="-120"/>
              </a:rPr>
              <a:t>誤差變動</a:t>
            </a:r>
            <a:r>
              <a:rPr lang="en-US" altLang="zh-TW" dirty="0" smtClean="0">
                <a:latin typeface="新細明體" panose="02020500000000000000" pitchFamily="18" charset="-120"/>
              </a:rPr>
              <a:t>)</a:t>
            </a:r>
            <a:endParaRPr lang="en-US" altLang="zh-TW" dirty="0" smtClean="0"/>
          </a:p>
        </p:txBody>
      </p:sp>
      <p:pic>
        <p:nvPicPr>
          <p:cNvPr id="12" name="圖片 11"/>
          <p:cNvPicPr>
            <a:picLocks noChangeAspect="1"/>
          </p:cNvPicPr>
          <p:nvPr/>
        </p:nvPicPr>
        <p:blipFill>
          <a:blip r:embed="rId2"/>
          <a:stretch>
            <a:fillRect/>
          </a:stretch>
        </p:blipFill>
        <p:spPr>
          <a:xfrm>
            <a:off x="1032161" y="3651113"/>
            <a:ext cx="5448505" cy="3206887"/>
          </a:xfrm>
          <a:prstGeom prst="rect">
            <a:avLst/>
          </a:prstGeom>
        </p:spPr>
      </p:pic>
      <p:pic>
        <p:nvPicPr>
          <p:cNvPr id="18" name="圖片 17"/>
          <p:cNvPicPr>
            <a:picLocks noChangeAspect="1"/>
          </p:cNvPicPr>
          <p:nvPr/>
        </p:nvPicPr>
        <p:blipFill>
          <a:blip r:embed="rId3"/>
          <a:stretch>
            <a:fillRect/>
          </a:stretch>
        </p:blipFill>
        <p:spPr>
          <a:xfrm>
            <a:off x="5729751" y="1841259"/>
            <a:ext cx="2857963" cy="1181291"/>
          </a:xfrm>
          <a:prstGeom prst="rect">
            <a:avLst/>
          </a:prstGeom>
        </p:spPr>
      </p:pic>
      <p:sp>
        <p:nvSpPr>
          <p:cNvPr id="19" name="矩形 18"/>
          <p:cNvSpPr/>
          <p:nvPr/>
        </p:nvSpPr>
        <p:spPr>
          <a:xfrm>
            <a:off x="6050736" y="1606122"/>
            <a:ext cx="1107996"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學習規</a:t>
            </a:r>
            <a:r>
              <a:rPr lang="zh-TW" altLang="en-US" b="1" dirty="0">
                <a:solidFill>
                  <a:srgbClr val="002060"/>
                </a:solidFill>
                <a:effectLst>
                  <a:outerShdw blurRad="38100" dist="38100" dir="2700000" algn="tl">
                    <a:srgbClr val="000000">
                      <a:alpha val="43137"/>
                    </a:srgbClr>
                  </a:outerShdw>
                </a:effectLst>
              </a:rPr>
              <a:t>則</a:t>
            </a:r>
          </a:p>
        </p:txBody>
      </p:sp>
      <p:sp>
        <p:nvSpPr>
          <p:cNvPr id="20" name="矩形 19"/>
          <p:cNvSpPr/>
          <p:nvPr/>
        </p:nvSpPr>
        <p:spPr>
          <a:xfrm>
            <a:off x="5951477" y="1169693"/>
            <a:ext cx="1569660"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從錯誤中學習</a:t>
            </a:r>
            <a:endParaRPr lang="zh-TW" altLang="en-US" b="1" dirty="0">
              <a:solidFill>
                <a:srgbClr val="002060"/>
              </a:solidFill>
              <a:effectLst>
                <a:outerShdw blurRad="38100" dist="38100" dir="2700000" algn="tl">
                  <a:srgbClr val="000000">
                    <a:alpha val="43137"/>
                  </a:srgbClr>
                </a:outerShdw>
              </a:effectLst>
            </a:endParaRPr>
          </a:p>
        </p:txBody>
      </p:sp>
      <p:sp>
        <p:nvSpPr>
          <p:cNvPr id="21" name="矩形 20"/>
          <p:cNvSpPr/>
          <p:nvPr/>
        </p:nvSpPr>
        <p:spPr>
          <a:xfrm>
            <a:off x="7684012" y="3135509"/>
            <a:ext cx="1397755" cy="646331"/>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學習率</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learning rate</a:t>
            </a:r>
            <a:endParaRPr lang="zh-TW" altLang="en-US" dirty="0"/>
          </a:p>
        </p:txBody>
      </p:sp>
      <p:cxnSp>
        <p:nvCxnSpPr>
          <p:cNvPr id="23" name="直線單箭頭接點 22"/>
          <p:cNvCxnSpPr>
            <a:stCxn id="21" idx="1"/>
          </p:cNvCxnSpPr>
          <p:nvPr/>
        </p:nvCxnSpPr>
        <p:spPr>
          <a:xfrm flipH="1" flipV="1">
            <a:off x="7158732" y="2898276"/>
            <a:ext cx="525280" cy="5603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650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033912" y="3074646"/>
            <a:ext cx="6433622" cy="3711124"/>
          </a:xfrm>
          <a:prstGeom prst="rect">
            <a:avLst/>
          </a:prstGeom>
        </p:spPr>
      </p:pic>
      <p:sp>
        <p:nvSpPr>
          <p:cNvPr id="5" name="矩形 4"/>
          <p:cNvSpPr/>
          <p:nvPr/>
        </p:nvSpPr>
        <p:spPr>
          <a:xfrm>
            <a:off x="2650434" y="3189976"/>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2936886" y="576567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4946821" y="318997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7570480" y="4312377"/>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3" name="矩形 2"/>
          <p:cNvSpPr/>
          <p:nvPr/>
        </p:nvSpPr>
        <p:spPr>
          <a:xfrm>
            <a:off x="815615" y="2100712"/>
            <a:ext cx="4613058"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a:t>
            </a:r>
            <a:r>
              <a:rPr lang="zh-TW" altLang="en-US" b="1" dirty="0">
                <a:solidFill>
                  <a:srgbClr val="FF0000"/>
                </a:solidFill>
                <a:effectLst>
                  <a:outerShdw blurRad="38100" dist="38100" dir="2700000" algn="tl">
                    <a:srgbClr val="000000">
                      <a:alpha val="43137"/>
                    </a:srgbClr>
                  </a:outerShdw>
                </a:effectLst>
              </a:rPr>
              <a:t>五</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使用新的</a:t>
            </a:r>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與</a:t>
            </a:r>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偏權值</a:t>
            </a:r>
            <a:r>
              <a:rPr lang="en-US" altLang="zh-TW" b="1" dirty="0" smtClean="0">
                <a:solidFill>
                  <a:srgbClr val="FF0000"/>
                </a:solidFill>
                <a:effectLst>
                  <a:outerShdw blurRad="38100" dist="38100" dir="2700000" algn="tl">
                    <a:srgbClr val="000000">
                      <a:alpha val="43137"/>
                    </a:srgbClr>
                  </a:outerShdw>
                </a:effectLst>
              </a:rPr>
              <a:t>)</a:t>
            </a:r>
          </a:p>
          <a:p>
            <a:r>
              <a:rPr lang="zh-TW" altLang="en-US" b="1" dirty="0" smtClean="0">
                <a:solidFill>
                  <a:srgbClr val="FF0000"/>
                </a:solidFill>
                <a:effectLst>
                  <a:outerShdw blurRad="38100" dist="38100" dir="2700000" algn="tl">
                    <a:srgbClr val="000000">
                      <a:alpha val="43137"/>
                    </a:srgbClr>
                  </a:outerShdw>
                </a:effectLst>
              </a:rPr>
              <a:t>             計算直到誤差很小</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定義何時結束</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smtClean="0">
              <a:solidFill>
                <a:srgbClr val="FF0000"/>
              </a:solidFill>
              <a:effectLst>
                <a:outerShdw blurRad="38100" dist="38100" dir="2700000" algn="tl">
                  <a:srgbClr val="000000">
                    <a:alpha val="43137"/>
                  </a:srgbClr>
                </a:outerShdw>
              </a:effectLst>
            </a:endParaRPr>
          </a:p>
        </p:txBody>
      </p:sp>
      <p:sp>
        <p:nvSpPr>
          <p:cNvPr id="8" name="矩形 7"/>
          <p:cNvSpPr/>
          <p:nvPr/>
        </p:nvSpPr>
        <p:spPr>
          <a:xfrm>
            <a:off x="6092798" y="2100712"/>
            <a:ext cx="2749471" cy="707886"/>
          </a:xfrm>
          <a:prstGeom prst="rect">
            <a:avLst/>
          </a:prstGeom>
        </p:spPr>
        <p:txBody>
          <a:bodyPr wrap="none">
            <a:spAutoFit/>
          </a:bodyPr>
          <a:lstStyle/>
          <a:p>
            <a:r>
              <a:rPr lang="zh-TW" altLang="en-US" sz="4000" b="1" dirty="0" smtClean="0">
                <a:effectLst>
                  <a:outerShdw blurRad="38100" dist="38100" dir="2700000" algn="tl">
                    <a:srgbClr val="000000">
                      <a:alpha val="43137"/>
                    </a:srgbClr>
                  </a:outerShdw>
                </a:effectLst>
              </a:rPr>
              <a:t>誤差最小化</a:t>
            </a:r>
            <a:endParaRPr lang="zh-TW" altLang="en-US" sz="4000" b="1" dirty="0">
              <a:effectLst>
                <a:outerShdw blurRad="38100" dist="38100" dir="2700000" algn="tl">
                  <a:srgbClr val="000000">
                    <a:alpha val="43137"/>
                  </a:srgbClr>
                </a:outerShdw>
              </a:effectLst>
            </a:endParaRPr>
          </a:p>
        </p:txBody>
      </p:sp>
      <p:sp>
        <p:nvSpPr>
          <p:cNvPr id="9" name="矩形 8"/>
          <p:cNvSpPr/>
          <p:nvPr/>
        </p:nvSpPr>
        <p:spPr>
          <a:xfrm>
            <a:off x="6214970" y="1468590"/>
            <a:ext cx="1459054" cy="646331"/>
          </a:xfrm>
          <a:prstGeom prst="rect">
            <a:avLst/>
          </a:prstGeom>
        </p:spPr>
        <p:txBody>
          <a:bodyPr wrap="none">
            <a:spAutoFit/>
          </a:bodyPr>
          <a:lstStyle/>
          <a:p>
            <a:r>
              <a:rPr lang="zh-TW" altLang="en-US" dirty="0" smtClean="0"/>
              <a:t>或執行</a:t>
            </a:r>
            <a:r>
              <a:rPr lang="en-US" altLang="zh-TW" dirty="0" smtClean="0"/>
              <a:t>500</a:t>
            </a:r>
            <a:r>
              <a:rPr lang="zh-TW" altLang="en-US" dirty="0" smtClean="0"/>
              <a:t>回</a:t>
            </a:r>
            <a:endParaRPr lang="en-US" altLang="zh-TW" dirty="0" smtClean="0"/>
          </a:p>
          <a:p>
            <a:r>
              <a:rPr lang="en-US" altLang="zh-TW" dirty="0" smtClean="0"/>
              <a:t>1000</a:t>
            </a:r>
            <a:r>
              <a:rPr lang="zh-TW" altLang="en-US" dirty="0" smtClean="0"/>
              <a:t>回</a:t>
            </a:r>
            <a:r>
              <a:rPr lang="en-US" altLang="zh-TW" dirty="0" smtClean="0"/>
              <a:t>….</a:t>
            </a:r>
            <a:endParaRPr lang="zh-TW" altLang="en-US" dirty="0"/>
          </a:p>
        </p:txBody>
      </p:sp>
    </p:spTree>
    <p:extLst>
      <p:ext uri="{BB962C8B-B14F-4D97-AF65-F5344CB8AC3E}">
        <p14:creationId xmlns:p14="http://schemas.microsoft.com/office/powerpoint/2010/main" val="314440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4600" y="311664"/>
            <a:ext cx="5504520" cy="646331"/>
          </a:xfrm>
          <a:prstGeom prst="rect">
            <a:avLst/>
          </a:prstGeom>
        </p:spPr>
        <p:txBody>
          <a:bodyPr wrap="none">
            <a:spAutoFit/>
          </a:bodyPr>
          <a:lstStyle/>
          <a:p>
            <a:r>
              <a:rPr lang="en-US" altLang="zh-TW" sz="3600" b="1" dirty="0" smtClean="0">
                <a:effectLst>
                  <a:outerShdw blurRad="38100" dist="38100" dir="2700000" algn="tl">
                    <a:srgbClr val="000000">
                      <a:alpha val="43137"/>
                    </a:srgbClr>
                  </a:outerShdw>
                </a:effectLst>
              </a:rPr>
              <a:t>Godfather of Deep Learning</a:t>
            </a:r>
            <a:endParaRPr lang="zh-TW" altLang="en-US" sz="3600" b="1" dirty="0">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stretch>
            <a:fillRect/>
          </a:stretch>
        </p:blipFill>
        <p:spPr>
          <a:xfrm>
            <a:off x="5814143" y="2026509"/>
            <a:ext cx="3218146" cy="4304270"/>
          </a:xfrm>
          <a:prstGeom prst="rect">
            <a:avLst/>
          </a:prstGeom>
        </p:spPr>
      </p:pic>
      <p:sp>
        <p:nvSpPr>
          <p:cNvPr id="4" name="矩形 3"/>
          <p:cNvSpPr/>
          <p:nvPr/>
        </p:nvSpPr>
        <p:spPr>
          <a:xfrm>
            <a:off x="331952" y="4683507"/>
            <a:ext cx="5045676" cy="369332"/>
          </a:xfrm>
          <a:prstGeom prst="rect">
            <a:avLst/>
          </a:prstGeom>
        </p:spPr>
        <p:txBody>
          <a:bodyPr wrap="square">
            <a:spAutoFit/>
          </a:bodyPr>
          <a:lstStyle/>
          <a:p>
            <a:r>
              <a:rPr lang="en-US" altLang="zh-TW" dirty="0" smtClean="0"/>
              <a:t>2018 Turing Prize (</a:t>
            </a:r>
            <a:r>
              <a:rPr lang="en-US" altLang="zh-TW" dirty="0" err="1" smtClean="0"/>
              <a:t>Yoshua</a:t>
            </a:r>
            <a:r>
              <a:rPr lang="en-US" altLang="zh-TW" dirty="0" smtClean="0"/>
              <a:t> </a:t>
            </a:r>
            <a:r>
              <a:rPr lang="en-US" altLang="zh-TW" dirty="0" err="1" smtClean="0"/>
              <a:t>Bengio</a:t>
            </a:r>
            <a:r>
              <a:rPr lang="en-US" altLang="zh-TW" dirty="0" smtClean="0"/>
              <a:t> and Yann </a:t>
            </a:r>
            <a:r>
              <a:rPr lang="en-US" altLang="zh-TW" dirty="0" err="1" smtClean="0"/>
              <a:t>LeCun</a:t>
            </a:r>
            <a:r>
              <a:rPr lang="en-US" altLang="zh-TW" dirty="0" smtClean="0"/>
              <a:t> )</a:t>
            </a:r>
            <a:endParaRPr lang="zh-TW" altLang="en-US" dirty="0"/>
          </a:p>
        </p:txBody>
      </p:sp>
      <p:sp>
        <p:nvSpPr>
          <p:cNvPr id="5" name="矩形 4"/>
          <p:cNvSpPr/>
          <p:nvPr/>
        </p:nvSpPr>
        <p:spPr>
          <a:xfrm>
            <a:off x="569844" y="1481931"/>
            <a:ext cx="4601415" cy="646331"/>
          </a:xfrm>
          <a:prstGeom prst="rect">
            <a:avLst/>
          </a:prstGeom>
        </p:spPr>
        <p:txBody>
          <a:bodyPr wrap="square">
            <a:spAutoFit/>
          </a:bodyPr>
          <a:lstStyle/>
          <a:p>
            <a:r>
              <a:rPr lang="en-US" altLang="zh-TW" dirty="0" smtClean="0"/>
              <a:t>1986 :the backpropagation algorithm for training multi-layer neural networks</a:t>
            </a:r>
            <a:endParaRPr lang="zh-TW" altLang="en-US" dirty="0"/>
          </a:p>
        </p:txBody>
      </p:sp>
      <p:sp>
        <p:nvSpPr>
          <p:cNvPr id="6" name="矩形 5"/>
          <p:cNvSpPr/>
          <p:nvPr/>
        </p:nvSpPr>
        <p:spPr>
          <a:xfrm>
            <a:off x="331952" y="4074135"/>
            <a:ext cx="5649816" cy="369332"/>
          </a:xfrm>
          <a:prstGeom prst="rect">
            <a:avLst/>
          </a:prstGeom>
        </p:spPr>
        <p:txBody>
          <a:bodyPr wrap="none">
            <a:spAutoFit/>
          </a:bodyPr>
          <a:lstStyle/>
          <a:p>
            <a:r>
              <a:rPr lang="en-US" altLang="zh-TW" dirty="0" smtClean="0"/>
              <a:t>2012</a:t>
            </a:r>
            <a:r>
              <a:rPr lang="zh-TW" altLang="en-US" dirty="0" smtClean="0"/>
              <a:t> </a:t>
            </a:r>
            <a:r>
              <a:rPr lang="en-US" altLang="zh-TW" dirty="0" smtClean="0"/>
              <a:t> </a:t>
            </a:r>
            <a:r>
              <a:rPr lang="en-US" altLang="zh-TW" dirty="0" err="1" smtClean="0"/>
              <a:t>AlexNet</a:t>
            </a:r>
            <a:r>
              <a:rPr lang="zh-TW" altLang="en-US" dirty="0" smtClean="0"/>
              <a:t> </a:t>
            </a:r>
            <a:r>
              <a:rPr lang="en-US" altLang="zh-TW" dirty="0" smtClean="0"/>
              <a:t>(</a:t>
            </a:r>
            <a:r>
              <a:rPr lang="en-US" altLang="zh-TW" dirty="0"/>
              <a:t> </a:t>
            </a:r>
            <a:r>
              <a:rPr lang="en-US" altLang="zh-TW" u="sng" dirty="0"/>
              <a:t>Alex </a:t>
            </a:r>
            <a:r>
              <a:rPr lang="en-US" altLang="zh-TW" u="sng" dirty="0" err="1"/>
              <a:t>Krizhevsky</a:t>
            </a:r>
            <a:r>
              <a:rPr lang="en-US" altLang="zh-TW" dirty="0" smtClean="0"/>
              <a:t>)</a:t>
            </a:r>
            <a:r>
              <a:rPr lang="zh-TW" altLang="en-US" dirty="0" smtClean="0"/>
              <a:t>啟動</a:t>
            </a:r>
            <a:r>
              <a:rPr lang="en-US" altLang="zh-TW" dirty="0" smtClean="0"/>
              <a:t>AI/NN</a:t>
            </a:r>
            <a:r>
              <a:rPr lang="zh-TW" altLang="en-US" dirty="0" smtClean="0"/>
              <a:t>電腦視覺熱潮</a:t>
            </a:r>
            <a:r>
              <a:rPr lang="en-US" altLang="zh-TW" dirty="0" smtClean="0"/>
              <a:t> </a:t>
            </a:r>
            <a:endParaRPr lang="zh-TW" altLang="en-US" dirty="0"/>
          </a:p>
        </p:txBody>
      </p:sp>
      <p:sp>
        <p:nvSpPr>
          <p:cNvPr id="7" name="矩形 6"/>
          <p:cNvSpPr/>
          <p:nvPr/>
        </p:nvSpPr>
        <p:spPr>
          <a:xfrm>
            <a:off x="5420545" y="1645840"/>
            <a:ext cx="3723455" cy="369332"/>
          </a:xfrm>
          <a:prstGeom prst="rect">
            <a:avLst/>
          </a:prstGeom>
        </p:spPr>
        <p:txBody>
          <a:bodyPr wrap="none">
            <a:spAutoFit/>
          </a:bodyPr>
          <a:lstStyle/>
          <a:p>
            <a:r>
              <a:rPr lang="en-US" altLang="zh-TW" dirty="0" smtClean="0"/>
              <a:t>https://www.cs.toronto.edu/~hinton/</a:t>
            </a:r>
            <a:endParaRPr lang="zh-TW" altLang="en-US" dirty="0"/>
          </a:p>
        </p:txBody>
      </p:sp>
      <p:sp>
        <p:nvSpPr>
          <p:cNvPr id="8" name="矩形 7"/>
          <p:cNvSpPr/>
          <p:nvPr/>
        </p:nvSpPr>
        <p:spPr>
          <a:xfrm>
            <a:off x="584551" y="2347430"/>
            <a:ext cx="4572000" cy="923330"/>
          </a:xfrm>
          <a:prstGeom prst="rect">
            <a:avLst/>
          </a:prstGeom>
        </p:spPr>
        <p:txBody>
          <a:bodyPr>
            <a:spAutoFit/>
          </a:bodyPr>
          <a:lstStyle/>
          <a:p>
            <a:r>
              <a:rPr lang="en-US" altLang="zh-TW" dirty="0" smtClean="0"/>
              <a:t>Hinton, G. E., </a:t>
            </a:r>
            <a:r>
              <a:rPr lang="en-US" altLang="zh-TW" dirty="0" err="1" smtClean="0"/>
              <a:t>Osindero</a:t>
            </a:r>
            <a:r>
              <a:rPr lang="en-US" altLang="zh-TW" dirty="0" smtClean="0"/>
              <a:t>, S. and </a:t>
            </a:r>
            <a:r>
              <a:rPr lang="en-US" altLang="zh-TW" dirty="0" err="1" smtClean="0"/>
              <a:t>Teh</a:t>
            </a:r>
            <a:r>
              <a:rPr lang="en-US" altLang="zh-TW" dirty="0" smtClean="0"/>
              <a:t>, Y. (2006)</a:t>
            </a:r>
          </a:p>
          <a:p>
            <a:r>
              <a:rPr lang="en-US" altLang="zh-TW" dirty="0" smtClean="0"/>
              <a:t>A fast learning algorithm for</a:t>
            </a:r>
            <a:r>
              <a:rPr lang="en-US" altLang="zh-TW" b="1" dirty="0" smtClean="0">
                <a:solidFill>
                  <a:srgbClr val="FF0000"/>
                </a:solidFill>
                <a:effectLst>
                  <a:outerShdw blurRad="38100" dist="38100" dir="2700000" algn="tl">
                    <a:srgbClr val="000000">
                      <a:alpha val="43137"/>
                    </a:srgbClr>
                  </a:outerShdw>
                </a:effectLst>
              </a:rPr>
              <a:t> deep </a:t>
            </a:r>
            <a:r>
              <a:rPr lang="en-US" altLang="zh-TW" dirty="0" smtClean="0"/>
              <a:t>belief nets.</a:t>
            </a:r>
          </a:p>
          <a:p>
            <a:r>
              <a:rPr lang="en-US" altLang="zh-TW" dirty="0" smtClean="0"/>
              <a:t>Neural Computation, 18, pp 1527-1554</a:t>
            </a:r>
            <a:endParaRPr lang="zh-TW" altLang="en-US" dirty="0"/>
          </a:p>
        </p:txBody>
      </p:sp>
      <p:sp>
        <p:nvSpPr>
          <p:cNvPr id="9" name="矩形 8"/>
          <p:cNvSpPr/>
          <p:nvPr/>
        </p:nvSpPr>
        <p:spPr>
          <a:xfrm>
            <a:off x="659051" y="1005090"/>
            <a:ext cx="1338828" cy="369332"/>
          </a:xfrm>
          <a:prstGeom prst="rect">
            <a:avLst/>
          </a:prstGeom>
        </p:spPr>
        <p:txBody>
          <a:bodyPr wrap="none">
            <a:spAutoFit/>
          </a:bodyPr>
          <a:lstStyle/>
          <a:p>
            <a:r>
              <a:rPr lang="zh-TW" altLang="en-US" dirty="0" smtClean="0"/>
              <a:t>重要里程碑</a:t>
            </a:r>
            <a:endParaRPr lang="zh-TW" altLang="en-US" dirty="0"/>
          </a:p>
        </p:txBody>
      </p:sp>
      <p:sp>
        <p:nvSpPr>
          <p:cNvPr id="10" name="矩形 9"/>
          <p:cNvSpPr/>
          <p:nvPr/>
        </p:nvSpPr>
        <p:spPr>
          <a:xfrm>
            <a:off x="404600" y="6121353"/>
            <a:ext cx="5738237" cy="646331"/>
          </a:xfrm>
          <a:prstGeom prst="rect">
            <a:avLst/>
          </a:prstGeom>
        </p:spPr>
        <p:txBody>
          <a:bodyPr wrap="square">
            <a:spAutoFit/>
          </a:bodyPr>
          <a:lstStyle/>
          <a:p>
            <a:r>
              <a:rPr lang="en-US" altLang="zh-TW" dirty="0" smtClean="0"/>
              <a:t>2012</a:t>
            </a:r>
            <a:r>
              <a:rPr lang="zh-TW" altLang="en-US" dirty="0" smtClean="0"/>
              <a:t>年在</a:t>
            </a:r>
            <a:r>
              <a:rPr lang="en-US" altLang="zh-TW" dirty="0" err="1" smtClean="0"/>
              <a:t>coursera</a:t>
            </a:r>
            <a:r>
              <a:rPr lang="zh-TW" altLang="en-US" dirty="0" smtClean="0"/>
              <a:t>開設課程的簡報</a:t>
            </a:r>
            <a:r>
              <a:rPr lang="en-US" altLang="zh-TW" dirty="0" smtClean="0"/>
              <a:t>https://www.cs.toronto.edu/~hinton/coursera_slides.html</a:t>
            </a:r>
            <a:endParaRPr lang="zh-TW" altLang="en-US" dirty="0"/>
          </a:p>
        </p:txBody>
      </p:sp>
    </p:spTree>
    <p:extLst>
      <p:ext uri="{BB962C8B-B14F-4D97-AF65-F5344CB8AC3E}">
        <p14:creationId xmlns:p14="http://schemas.microsoft.com/office/powerpoint/2010/main" val="241953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131539"/>
            <a:ext cx="9144000" cy="18635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1463618" y="2210760"/>
            <a:ext cx="4114781" cy="338554"/>
          </a:xfrm>
          <a:prstGeom prst="rect">
            <a:avLst/>
          </a:prstGeom>
        </p:spPr>
        <p:txBody>
          <a:bodyPr wrap="none">
            <a:spAutoFit/>
          </a:bodyPr>
          <a:lstStyle/>
          <a:p>
            <a:r>
              <a:rPr lang="en-US" altLang="zh-TW" sz="1600" dirty="0"/>
              <a:t>Frank Rosenblatt (July 11, 1928 – July 11, 1971)</a:t>
            </a:r>
            <a:endParaRPr lang="zh-TW" altLang="en-US" sz="1600" dirty="0"/>
          </a:p>
        </p:txBody>
      </p:sp>
      <p:pic>
        <p:nvPicPr>
          <p:cNvPr id="3" name="圖片 2"/>
          <p:cNvPicPr>
            <a:picLocks noChangeAspect="1"/>
          </p:cNvPicPr>
          <p:nvPr/>
        </p:nvPicPr>
        <p:blipFill>
          <a:blip r:embed="rId2"/>
          <a:stretch>
            <a:fillRect/>
          </a:stretch>
        </p:blipFill>
        <p:spPr>
          <a:xfrm>
            <a:off x="191008" y="2227467"/>
            <a:ext cx="1309570" cy="1702442"/>
          </a:xfrm>
          <a:prstGeom prst="rect">
            <a:avLst/>
          </a:prstGeom>
        </p:spPr>
      </p:pic>
      <p:sp>
        <p:nvSpPr>
          <p:cNvPr id="4" name="矩形 3"/>
          <p:cNvSpPr/>
          <p:nvPr/>
        </p:nvSpPr>
        <p:spPr>
          <a:xfrm>
            <a:off x="1623558" y="2573807"/>
            <a:ext cx="6503772" cy="1200329"/>
          </a:xfrm>
          <a:prstGeom prst="rect">
            <a:avLst/>
          </a:prstGeom>
        </p:spPr>
        <p:txBody>
          <a:bodyPr wrap="square">
            <a:spAutoFit/>
          </a:bodyPr>
          <a:lstStyle/>
          <a:p>
            <a:r>
              <a:rPr lang="zh-TW" altLang="en-US" dirty="0"/>
              <a:t>感知器是神經網絡的一種形式，由</a:t>
            </a:r>
            <a:r>
              <a:rPr lang="en-US" altLang="zh-TW" dirty="0"/>
              <a:t>Frank Rosenblatt</a:t>
            </a:r>
            <a:r>
              <a:rPr lang="zh-TW" altLang="en-US" dirty="0"/>
              <a:t>於</a:t>
            </a:r>
            <a:r>
              <a:rPr lang="en-US" altLang="zh-TW" dirty="0"/>
              <a:t>1958</a:t>
            </a:r>
            <a:r>
              <a:rPr lang="zh-TW" altLang="en-US" dirty="0"/>
              <a:t>年提出。與多數</a:t>
            </a:r>
            <a:r>
              <a:rPr lang="en-US" altLang="zh-TW" dirty="0"/>
              <a:t>AI</a:t>
            </a:r>
            <a:r>
              <a:rPr lang="zh-TW" altLang="en-US" dirty="0"/>
              <a:t>研究者一樣，他對這一發明的潛力非常樂觀，預言說「感知器最終將能夠學習，作出決策和翻譯語言」。整個六十年代裡這一方向的研究工作都很活躍</a:t>
            </a:r>
            <a:r>
              <a:rPr lang="zh-TW" altLang="en-US" dirty="0" smtClean="0"/>
              <a:t>。</a:t>
            </a:r>
            <a:endParaRPr lang="zh-TW" altLang="en-US" dirty="0"/>
          </a:p>
        </p:txBody>
      </p:sp>
      <p:sp>
        <p:nvSpPr>
          <p:cNvPr id="5" name="矩形 4"/>
          <p:cNvSpPr/>
          <p:nvPr/>
        </p:nvSpPr>
        <p:spPr>
          <a:xfrm>
            <a:off x="191008" y="4216404"/>
            <a:ext cx="4974115" cy="1661993"/>
          </a:xfrm>
          <a:prstGeom prst="rect">
            <a:avLst/>
          </a:prstGeom>
        </p:spPr>
        <p:txBody>
          <a:bodyPr wrap="square">
            <a:spAutoFit/>
          </a:bodyPr>
          <a:lstStyle/>
          <a:p>
            <a:r>
              <a:rPr lang="en-US" altLang="zh-TW" dirty="0"/>
              <a:t>1969</a:t>
            </a:r>
            <a:r>
              <a:rPr lang="zh-TW" altLang="en-US" dirty="0"/>
              <a:t>年</a:t>
            </a:r>
            <a:r>
              <a:rPr lang="en-US" altLang="zh-TW" dirty="0"/>
              <a:t>Minsky</a:t>
            </a:r>
            <a:r>
              <a:rPr lang="zh-TW" altLang="en-US" dirty="0"/>
              <a:t>和</a:t>
            </a:r>
            <a:r>
              <a:rPr lang="en-US" altLang="zh-TW" dirty="0" err="1"/>
              <a:t>Papert</a:t>
            </a:r>
            <a:r>
              <a:rPr lang="zh-TW" altLang="en-US" dirty="0"/>
              <a:t>出版了著作</a:t>
            </a:r>
            <a:r>
              <a:rPr lang="en-US" altLang="zh-TW" dirty="0"/>
              <a:t>《</a:t>
            </a:r>
            <a:r>
              <a:rPr lang="zh-TW" altLang="en-US" dirty="0"/>
              <a:t>感知器</a:t>
            </a:r>
            <a:r>
              <a:rPr lang="en-US" altLang="zh-TW" dirty="0"/>
              <a:t>》</a:t>
            </a:r>
            <a:r>
              <a:rPr lang="zh-TW" altLang="en-US" dirty="0"/>
              <a:t>，書中暗示感知器具有嚴重局限，而</a:t>
            </a:r>
            <a:r>
              <a:rPr lang="en-US" altLang="zh-TW" dirty="0"/>
              <a:t>Frank Rosenblatt</a:t>
            </a:r>
            <a:r>
              <a:rPr lang="zh-TW" altLang="en-US" dirty="0"/>
              <a:t>的預言過於誇張</a:t>
            </a:r>
            <a:r>
              <a:rPr lang="zh-TW" altLang="en-US" dirty="0" smtClean="0"/>
              <a:t>。</a:t>
            </a:r>
            <a:endParaRPr lang="en-US" altLang="zh-TW" dirty="0" smtClean="0"/>
          </a:p>
          <a:p>
            <a:r>
              <a:rPr lang="zh-TW" altLang="en-US" sz="1200" dirty="0" smtClean="0"/>
              <a:t>這</a:t>
            </a:r>
            <a:r>
              <a:rPr lang="zh-TW" altLang="en-US" sz="1200" dirty="0"/>
              <a:t>本書的影響是破壞性的：聯結主義的研究因此停滯了十年。後來新一代研究者使這一領域獲得重生，並使其成為人工智慧中的重要部分；遺憾的是</a:t>
            </a:r>
            <a:r>
              <a:rPr lang="en-US" altLang="zh-TW" sz="1200" dirty="0"/>
              <a:t>Rosenblatt</a:t>
            </a:r>
            <a:r>
              <a:rPr lang="zh-TW" altLang="en-US" sz="1200" dirty="0"/>
              <a:t>沒能看到這些，他在</a:t>
            </a:r>
            <a:r>
              <a:rPr lang="en-US" altLang="zh-TW" sz="1200" dirty="0"/>
              <a:t>《</a:t>
            </a:r>
            <a:r>
              <a:rPr lang="zh-TW" altLang="en-US" sz="1200" dirty="0"/>
              <a:t>感知器</a:t>
            </a:r>
            <a:r>
              <a:rPr lang="en-US" altLang="zh-TW" sz="1200" dirty="0"/>
              <a:t>》</a:t>
            </a:r>
            <a:r>
              <a:rPr lang="zh-TW" altLang="en-US" sz="1200" dirty="0"/>
              <a:t>問世後不久即因遊船事故去世</a:t>
            </a:r>
          </a:p>
        </p:txBody>
      </p:sp>
      <p:pic>
        <p:nvPicPr>
          <p:cNvPr id="7" name="圖片 6"/>
          <p:cNvPicPr>
            <a:picLocks noChangeAspect="1"/>
          </p:cNvPicPr>
          <p:nvPr/>
        </p:nvPicPr>
        <p:blipFill>
          <a:blip r:embed="rId3"/>
          <a:stretch>
            <a:fillRect/>
          </a:stretch>
        </p:blipFill>
        <p:spPr>
          <a:xfrm>
            <a:off x="5249376" y="4272471"/>
            <a:ext cx="1266754" cy="1906378"/>
          </a:xfrm>
          <a:prstGeom prst="rect">
            <a:avLst/>
          </a:prstGeom>
        </p:spPr>
      </p:pic>
      <p:sp>
        <p:nvSpPr>
          <p:cNvPr id="8" name="矩形 7"/>
          <p:cNvSpPr/>
          <p:nvPr/>
        </p:nvSpPr>
        <p:spPr>
          <a:xfrm>
            <a:off x="4263080" y="3903139"/>
            <a:ext cx="4880920" cy="369332"/>
          </a:xfrm>
          <a:prstGeom prst="rect">
            <a:avLst/>
          </a:prstGeom>
        </p:spPr>
        <p:txBody>
          <a:bodyPr wrap="square">
            <a:spAutoFit/>
          </a:bodyPr>
          <a:lstStyle/>
          <a:p>
            <a:r>
              <a:rPr lang="en-US" altLang="zh-TW" dirty="0"/>
              <a:t>https://en.wikipedia.org/wiki/Perceptrons_(book)</a:t>
            </a:r>
            <a:endParaRPr lang="zh-TW" altLang="en-US" dirty="0"/>
          </a:p>
        </p:txBody>
      </p:sp>
      <p:sp>
        <p:nvSpPr>
          <p:cNvPr id="6" name="矩形 5"/>
          <p:cNvSpPr/>
          <p:nvPr/>
        </p:nvSpPr>
        <p:spPr>
          <a:xfrm>
            <a:off x="191008" y="583951"/>
            <a:ext cx="3382657" cy="369332"/>
          </a:xfrm>
          <a:prstGeom prst="rect">
            <a:avLst/>
          </a:prstGeom>
        </p:spPr>
        <p:txBody>
          <a:bodyPr wrap="none">
            <a:spAutoFit/>
          </a:bodyPr>
          <a:lstStyle/>
          <a:p>
            <a:r>
              <a:rPr lang="en-US" altLang="zh-TW" dirty="0"/>
              <a:t>1956</a:t>
            </a:r>
            <a:r>
              <a:rPr lang="zh-TW" altLang="en-US" dirty="0"/>
              <a:t>年達特茅斯會議：</a:t>
            </a:r>
            <a:r>
              <a:rPr lang="en-US" altLang="zh-TW" dirty="0"/>
              <a:t>AI</a:t>
            </a:r>
            <a:r>
              <a:rPr lang="zh-TW" altLang="en-US" dirty="0"/>
              <a:t>的誕生</a:t>
            </a:r>
          </a:p>
        </p:txBody>
      </p:sp>
      <p:sp>
        <p:nvSpPr>
          <p:cNvPr id="9" name="矩形 8"/>
          <p:cNvSpPr/>
          <p:nvPr/>
        </p:nvSpPr>
        <p:spPr>
          <a:xfrm>
            <a:off x="191009" y="113334"/>
            <a:ext cx="8557575" cy="523220"/>
          </a:xfrm>
          <a:prstGeom prst="rect">
            <a:avLst/>
          </a:prstGeom>
        </p:spPr>
        <p:txBody>
          <a:bodyPr wrap="square">
            <a:spAutoFit/>
          </a:bodyPr>
          <a:lstStyle/>
          <a:p>
            <a:r>
              <a:rPr lang="en-US" altLang="zh-TW" sz="2800" dirty="0" smtClean="0"/>
              <a:t>AI</a:t>
            </a:r>
            <a:r>
              <a:rPr lang="zh-TW" altLang="en-US" sz="2800" dirty="0" smtClean="0"/>
              <a:t> 第一</a:t>
            </a:r>
            <a:r>
              <a:rPr lang="zh-TW" altLang="en-US" sz="2800" dirty="0"/>
              <a:t>個</a:t>
            </a:r>
            <a:r>
              <a:rPr lang="zh-TW" altLang="en-US" sz="2800" dirty="0" smtClean="0"/>
              <a:t>黃金</a:t>
            </a:r>
            <a:r>
              <a:rPr lang="zh-TW" altLang="en-US" sz="2800" dirty="0"/>
              <a:t>年代：</a:t>
            </a:r>
            <a:r>
              <a:rPr lang="en-US" altLang="zh-TW" sz="2800" dirty="0"/>
              <a:t>1956 - 1974</a:t>
            </a:r>
            <a:endParaRPr lang="zh-TW" altLang="en-US" sz="2800" dirty="0"/>
          </a:p>
        </p:txBody>
      </p:sp>
      <p:sp>
        <p:nvSpPr>
          <p:cNvPr id="10" name="矩形 9"/>
          <p:cNvSpPr/>
          <p:nvPr/>
        </p:nvSpPr>
        <p:spPr>
          <a:xfrm>
            <a:off x="187958" y="947924"/>
            <a:ext cx="8768530" cy="1015663"/>
          </a:xfrm>
          <a:prstGeom prst="rect">
            <a:avLst/>
          </a:prstGeom>
        </p:spPr>
        <p:txBody>
          <a:bodyPr wrap="square">
            <a:spAutoFit/>
          </a:bodyPr>
          <a:lstStyle/>
          <a:p>
            <a:r>
              <a:rPr lang="en-US" altLang="zh-TW" sz="1200" dirty="0"/>
              <a:t>1956</a:t>
            </a:r>
            <a:r>
              <a:rPr lang="zh-TW" altLang="en-US" sz="1200" dirty="0"/>
              <a:t>年達特矛斯</a:t>
            </a:r>
            <a:r>
              <a:rPr lang="zh-TW" altLang="en-US" sz="1200" dirty="0" smtClean="0"/>
              <a:t>會議的</a:t>
            </a:r>
            <a:r>
              <a:rPr lang="zh-TW" altLang="en-US" sz="1200" dirty="0"/>
              <a:t>組織者是馬文</a:t>
            </a:r>
            <a:r>
              <a:rPr lang="en-US" altLang="zh-TW" sz="1200" dirty="0"/>
              <a:t>·</a:t>
            </a:r>
            <a:r>
              <a:rPr lang="zh-TW" altLang="en-US" sz="1200" dirty="0"/>
              <a:t>明斯基，約翰</a:t>
            </a:r>
            <a:r>
              <a:rPr lang="en-US" altLang="zh-TW" sz="1200" dirty="0"/>
              <a:t>·</a:t>
            </a:r>
            <a:r>
              <a:rPr lang="zh-TW" altLang="en-US" sz="1200" dirty="0"/>
              <a:t>麥卡錫和另兩位資深科學家克勞德</a:t>
            </a:r>
            <a:r>
              <a:rPr lang="en-US" altLang="zh-TW" sz="1200" dirty="0"/>
              <a:t>·</a:t>
            </a:r>
            <a:r>
              <a:rPr lang="zh-TW" altLang="en-US" sz="1200" dirty="0"/>
              <a:t>香農</a:t>
            </a:r>
            <a:r>
              <a:rPr lang="zh-TW" altLang="en-US" sz="1200" dirty="0" smtClean="0"/>
              <a:t>以及</a:t>
            </a:r>
            <a:r>
              <a:rPr lang="en-US" altLang="zh-TW" sz="1200" dirty="0" smtClean="0"/>
              <a:t>Nathan Rochester</a:t>
            </a:r>
            <a:r>
              <a:rPr lang="zh-TW" altLang="en-US" sz="1200" dirty="0" smtClean="0"/>
              <a:t>。</a:t>
            </a:r>
            <a:endParaRPr lang="en-US" altLang="zh-TW" sz="1200" dirty="0" smtClean="0"/>
          </a:p>
          <a:p>
            <a:r>
              <a:rPr lang="zh-TW" altLang="en-US" sz="1200" dirty="0" smtClean="0"/>
              <a:t>會議</a:t>
            </a:r>
            <a:r>
              <a:rPr lang="zh-TW" altLang="en-US" sz="1200" dirty="0"/>
              <a:t>提出的斷言之一是「學習或者智能的任何其他特性的每一個方面都應能被精確地加以描述，使得機器可以對其進行模擬。」 </a:t>
            </a:r>
            <a:endParaRPr lang="en-US" altLang="zh-TW" sz="1200" dirty="0"/>
          </a:p>
          <a:p>
            <a:r>
              <a:rPr lang="zh-TW" altLang="en-US" sz="1200" dirty="0" smtClean="0"/>
              <a:t>與會</a:t>
            </a:r>
            <a:r>
              <a:rPr lang="zh-TW" altLang="en-US" sz="1200" dirty="0"/>
              <a:t>者</a:t>
            </a:r>
            <a:r>
              <a:rPr lang="zh-TW" altLang="en-US" sz="1200" dirty="0" smtClean="0"/>
              <a:t>包括</a:t>
            </a:r>
            <a:r>
              <a:rPr lang="en-US" altLang="zh-TW" sz="1200" dirty="0" smtClean="0"/>
              <a:t>Ray </a:t>
            </a:r>
            <a:r>
              <a:rPr lang="en-US" altLang="zh-TW" sz="1200" dirty="0" err="1" smtClean="0"/>
              <a:t>Solomonoff</a:t>
            </a:r>
            <a:r>
              <a:rPr lang="zh-TW" altLang="en-US" sz="1200" dirty="0" smtClean="0"/>
              <a:t>，</a:t>
            </a:r>
            <a:r>
              <a:rPr lang="en-US" altLang="zh-TW" sz="1200" dirty="0" smtClean="0"/>
              <a:t>Oliver </a:t>
            </a:r>
            <a:r>
              <a:rPr lang="en-US" altLang="zh-TW" sz="1200" dirty="0" err="1" smtClean="0"/>
              <a:t>Selfridg</a:t>
            </a:r>
            <a:r>
              <a:rPr lang="zh-TW" altLang="en-US" sz="1200" dirty="0" smtClean="0"/>
              <a:t>），</a:t>
            </a:r>
            <a:r>
              <a:rPr lang="en-US" altLang="zh-TW" sz="1200" dirty="0" err="1"/>
              <a:t>Trenchard</a:t>
            </a:r>
            <a:r>
              <a:rPr lang="en-US" altLang="zh-TW" sz="1200" dirty="0"/>
              <a:t> More</a:t>
            </a:r>
            <a:r>
              <a:rPr lang="zh-TW" altLang="en-US" sz="1200" dirty="0" smtClean="0"/>
              <a:t>，</a:t>
            </a:r>
            <a:r>
              <a:rPr lang="en-US" altLang="zh-TW" sz="1200" dirty="0" smtClean="0"/>
              <a:t>Arthur Samuel</a:t>
            </a:r>
            <a:r>
              <a:rPr lang="zh-TW" altLang="en-US" sz="1200" dirty="0" smtClean="0"/>
              <a:t>，</a:t>
            </a:r>
            <a:r>
              <a:rPr lang="zh-TW" altLang="en-US" sz="1200" dirty="0"/>
              <a:t>艾倫</a:t>
            </a:r>
            <a:r>
              <a:rPr lang="en-US" altLang="zh-TW" sz="1200" dirty="0"/>
              <a:t>·</a:t>
            </a:r>
            <a:r>
              <a:rPr lang="zh-TW" altLang="en-US" sz="1200" dirty="0"/>
              <a:t>紐厄爾和赫伯特</a:t>
            </a:r>
            <a:r>
              <a:rPr lang="en-US" altLang="zh-TW" sz="1200" dirty="0"/>
              <a:t>·</a:t>
            </a:r>
            <a:r>
              <a:rPr lang="zh-TW" altLang="en-US" sz="1200" dirty="0"/>
              <a:t>西</a:t>
            </a:r>
            <a:r>
              <a:rPr lang="zh-TW" altLang="en-US" sz="1200" dirty="0" smtClean="0"/>
              <a:t>蒙</a:t>
            </a:r>
            <a:endParaRPr lang="en-US" altLang="zh-TW" sz="1200" dirty="0" smtClean="0"/>
          </a:p>
          <a:p>
            <a:r>
              <a:rPr lang="zh-TW" altLang="en-US" sz="1200" dirty="0" smtClean="0"/>
              <a:t>麥</a:t>
            </a:r>
            <a:r>
              <a:rPr lang="zh-TW" altLang="en-US" sz="1200" dirty="0"/>
              <a:t>卡錫則說服與會者接受「人工智慧」一詞作為本領域的名稱。</a:t>
            </a:r>
            <a:r>
              <a:rPr lang="en-US" altLang="zh-TW" sz="1200" dirty="0"/>
              <a:t>[43]1956</a:t>
            </a:r>
            <a:r>
              <a:rPr lang="zh-TW" altLang="en-US" sz="1200" dirty="0"/>
              <a:t>年達特矛斯會議上</a:t>
            </a:r>
            <a:r>
              <a:rPr lang="en-US" altLang="zh-TW" sz="1200" dirty="0"/>
              <a:t>AI</a:t>
            </a:r>
            <a:r>
              <a:rPr lang="zh-TW" altLang="en-US" sz="1200" dirty="0"/>
              <a:t>的名稱和任務得以確定，同時出現了最初的成就和最早的一批研究者，因此這一事件被廣泛承認為</a:t>
            </a:r>
            <a:r>
              <a:rPr lang="en-US" altLang="zh-TW" sz="1200" dirty="0"/>
              <a:t>AI</a:t>
            </a:r>
            <a:r>
              <a:rPr lang="zh-TW" altLang="en-US" sz="1200" dirty="0"/>
              <a:t>誕生的標誌。</a:t>
            </a:r>
          </a:p>
        </p:txBody>
      </p:sp>
      <p:sp>
        <p:nvSpPr>
          <p:cNvPr id="12" name="矩形 11"/>
          <p:cNvSpPr/>
          <p:nvPr/>
        </p:nvSpPr>
        <p:spPr>
          <a:xfrm>
            <a:off x="186401" y="6273225"/>
            <a:ext cx="4966424" cy="584775"/>
          </a:xfrm>
          <a:prstGeom prst="rect">
            <a:avLst/>
          </a:prstGeom>
        </p:spPr>
        <p:txBody>
          <a:bodyPr wrap="none">
            <a:spAutoFit/>
          </a:bodyPr>
          <a:lstStyle/>
          <a:p>
            <a:r>
              <a:rPr lang="zh-TW" altLang="en-US" sz="3200" dirty="0"/>
              <a:t>第一次</a:t>
            </a:r>
            <a:r>
              <a:rPr lang="en-US" altLang="zh-TW" sz="3200" dirty="0"/>
              <a:t>AI</a:t>
            </a:r>
            <a:r>
              <a:rPr lang="zh-TW" altLang="en-US" sz="3200" dirty="0"/>
              <a:t>低谷：</a:t>
            </a:r>
            <a:r>
              <a:rPr lang="en-US" altLang="zh-TW" sz="3200" dirty="0"/>
              <a:t>1974 - 1980</a:t>
            </a:r>
            <a:endParaRPr lang="zh-TW" altLang="en-US" sz="3200" dirty="0"/>
          </a:p>
        </p:txBody>
      </p:sp>
    </p:spTree>
    <p:extLst>
      <p:ext uri="{BB962C8B-B14F-4D97-AF65-F5344CB8AC3E}">
        <p14:creationId xmlns:p14="http://schemas.microsoft.com/office/powerpoint/2010/main" val="441166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852296" y="1525107"/>
            <a:ext cx="6990125" cy="3931946"/>
          </a:xfrm>
          <a:prstGeom prst="rect">
            <a:avLst/>
          </a:prstGeom>
        </p:spPr>
      </p:pic>
      <p:sp>
        <p:nvSpPr>
          <p:cNvPr id="3" name="矩形 2"/>
          <p:cNvSpPr/>
          <p:nvPr/>
        </p:nvSpPr>
        <p:spPr>
          <a:xfrm>
            <a:off x="345990" y="5692516"/>
            <a:ext cx="8657967" cy="523220"/>
          </a:xfrm>
          <a:prstGeom prst="rect">
            <a:avLst/>
          </a:prstGeom>
        </p:spPr>
        <p:txBody>
          <a:bodyPr wrap="square">
            <a:spAutoFit/>
          </a:bodyPr>
          <a:lstStyle/>
          <a:p>
            <a:r>
              <a:rPr lang="en-US" altLang="zh-TW" sz="2800" dirty="0"/>
              <a:t>https://www.cs.toronto.edu/~hinton/coursera_slides.html</a:t>
            </a:r>
            <a:endParaRPr lang="zh-TW" altLang="en-US" sz="2800" dirty="0"/>
          </a:p>
        </p:txBody>
      </p:sp>
      <p:pic>
        <p:nvPicPr>
          <p:cNvPr id="4" name="圖片 3"/>
          <p:cNvPicPr>
            <a:picLocks noChangeAspect="1"/>
          </p:cNvPicPr>
          <p:nvPr/>
        </p:nvPicPr>
        <p:blipFill>
          <a:blip r:embed="rId3"/>
          <a:stretch>
            <a:fillRect/>
          </a:stretch>
        </p:blipFill>
        <p:spPr>
          <a:xfrm>
            <a:off x="6615487" y="2347784"/>
            <a:ext cx="2453867" cy="3285766"/>
          </a:xfrm>
          <a:prstGeom prst="rect">
            <a:avLst/>
          </a:prstGeom>
        </p:spPr>
      </p:pic>
    </p:spTree>
    <p:extLst>
      <p:ext uri="{BB962C8B-B14F-4D97-AF65-F5344CB8AC3E}">
        <p14:creationId xmlns:p14="http://schemas.microsoft.com/office/powerpoint/2010/main" val="3031445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smtClean="0"/>
              <a:t>模型化</a:t>
            </a:r>
            <a:r>
              <a:rPr lang="en-US" altLang="zh-TW" dirty="0" smtClean="0">
                <a:sym typeface="Wingdings" panose="05000000000000000000" pitchFamily="2" charset="2"/>
              </a:rPr>
              <a:t></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69372" y="2390906"/>
            <a:ext cx="6433622" cy="3711124"/>
          </a:xfrm>
          <a:prstGeom prst="rect">
            <a:avLst/>
          </a:prstGeom>
        </p:spPr>
      </p:pic>
      <p:sp>
        <p:nvSpPr>
          <p:cNvPr id="5" name="矩形 4"/>
          <p:cNvSpPr/>
          <p:nvPr/>
        </p:nvSpPr>
        <p:spPr>
          <a:xfrm>
            <a:off x="2510391" y="1807390"/>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3472346" y="508193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5482281" y="250623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8" name="矩形 7"/>
          <p:cNvSpPr/>
          <p:nvPr/>
        </p:nvSpPr>
        <p:spPr>
          <a:xfrm>
            <a:off x="4989090" y="1077782"/>
            <a:ext cx="3799886"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感知機 </a:t>
            </a:r>
            <a:r>
              <a:rPr lang="en-US" altLang="zh-TW" sz="3600" b="1" dirty="0" smtClean="0">
                <a:effectLst>
                  <a:outerShdw blurRad="38100" dist="38100" dir="2700000" algn="tl">
                    <a:srgbClr val="000000">
                      <a:alpha val="43137"/>
                    </a:srgbClr>
                  </a:outerShdw>
                </a:effectLst>
              </a:rPr>
              <a:t>perceptron</a:t>
            </a:r>
            <a:endParaRPr lang="zh-TW" altLang="en-US" sz="3600" b="1" dirty="0">
              <a:effectLst>
                <a:outerShdw blurRad="38100" dist="38100" dir="2700000" algn="tl">
                  <a:srgbClr val="000000">
                    <a:alpha val="43137"/>
                  </a:srgbClr>
                </a:outerShdw>
              </a:effectLst>
            </a:endParaRPr>
          </a:p>
        </p:txBody>
      </p:sp>
      <p:sp>
        <p:nvSpPr>
          <p:cNvPr id="9" name="矩形 8"/>
          <p:cNvSpPr/>
          <p:nvPr/>
        </p:nvSpPr>
        <p:spPr>
          <a:xfrm>
            <a:off x="2477440" y="172737"/>
            <a:ext cx="3099951" cy="369332"/>
          </a:xfrm>
          <a:prstGeom prst="rect">
            <a:avLst/>
          </a:prstGeom>
        </p:spPr>
        <p:txBody>
          <a:bodyPr wrap="none">
            <a:spAutoFit/>
          </a:bodyPr>
          <a:lstStyle/>
          <a:p>
            <a:r>
              <a:rPr lang="en-US" altLang="zh-TW" b="1" dirty="0">
                <a:solidFill>
                  <a:srgbClr val="00B050"/>
                </a:solidFill>
                <a:effectLst>
                  <a:outerShdw blurRad="38100" dist="38100" dir="2700000" algn="tl">
                    <a:srgbClr val="000000">
                      <a:alpha val="43137"/>
                    </a:srgbClr>
                  </a:outerShdw>
                </a:effectLst>
              </a:rPr>
              <a:t>Artificial</a:t>
            </a:r>
            <a:r>
              <a:rPr lang="en-US" altLang="zh-TW" b="1" dirty="0">
                <a:solidFill>
                  <a:srgbClr val="FF0000"/>
                </a:solidFill>
                <a:effectLst>
                  <a:outerShdw blurRad="38100" dist="38100" dir="2700000" algn="tl">
                    <a:srgbClr val="000000">
                      <a:alpha val="43137"/>
                    </a:srgbClr>
                  </a:outerShdw>
                </a:effectLst>
              </a:rPr>
              <a:t> neural </a:t>
            </a:r>
            <a:r>
              <a:rPr lang="en-US" altLang="zh-TW" b="1" dirty="0" smtClean="0">
                <a:solidFill>
                  <a:srgbClr val="FF0000"/>
                </a:solidFill>
                <a:effectLst>
                  <a:outerShdw blurRad="38100" dist="38100" dir="2700000" algn="tl">
                    <a:srgbClr val="000000">
                      <a:alpha val="43137"/>
                    </a:srgbClr>
                  </a:outerShdw>
                </a:effectLst>
              </a:rPr>
              <a:t>network</a:t>
            </a:r>
            <a:r>
              <a:rPr lang="en-US" altLang="zh-TW" b="1" dirty="0" smtClean="0">
                <a:solidFill>
                  <a:srgbClr val="002060"/>
                </a:solidFill>
                <a:effectLst>
                  <a:outerShdw blurRad="38100" dist="38100" dir="2700000" algn="tl">
                    <a:srgbClr val="000000">
                      <a:alpha val="43137"/>
                    </a:srgbClr>
                  </a:outerShdw>
                </a:effectLst>
              </a:rPr>
              <a:t>(ANN)</a:t>
            </a:r>
            <a:endParaRPr lang="zh-TW" altLang="en-US" b="1" dirty="0">
              <a:solidFill>
                <a:srgbClr val="00206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3"/>
          <a:stretch>
            <a:fillRect/>
          </a:stretch>
        </p:blipFill>
        <p:spPr>
          <a:xfrm>
            <a:off x="5182681" y="4631996"/>
            <a:ext cx="3412703" cy="1638531"/>
          </a:xfrm>
          <a:prstGeom prst="rect">
            <a:avLst/>
          </a:prstGeom>
        </p:spPr>
      </p:pic>
    </p:spTree>
    <p:extLst>
      <p:ext uri="{BB962C8B-B14F-4D97-AF65-F5344CB8AC3E}">
        <p14:creationId xmlns:p14="http://schemas.microsoft.com/office/powerpoint/2010/main" val="84848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激活函數</a:t>
            </a:r>
            <a:r>
              <a:rPr lang="en-US" altLang="zh-TW" dirty="0"/>
              <a:t>:Activation </a:t>
            </a:r>
            <a:r>
              <a:rPr lang="en-US" altLang="zh-TW" dirty="0" smtClean="0"/>
              <a:t>function</a:t>
            </a:r>
            <a:br>
              <a:rPr lang="en-US" altLang="zh-TW" dirty="0" smtClean="0"/>
            </a:br>
            <a:r>
              <a:rPr lang="en-US" altLang="zh-TW" dirty="0" smtClean="0"/>
              <a:t>Step Function</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389363" y="1764978"/>
            <a:ext cx="5835222" cy="4368080"/>
          </a:xfrm>
          <a:prstGeom prst="rect">
            <a:avLst/>
          </a:prstGeom>
        </p:spPr>
      </p:pic>
    </p:spTree>
    <p:extLst>
      <p:ext uri="{BB962C8B-B14F-4D97-AF65-F5344CB8AC3E}">
        <p14:creationId xmlns:p14="http://schemas.microsoft.com/office/powerpoint/2010/main" val="80408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激活函數</a:t>
            </a:r>
            <a:r>
              <a:rPr lang="en-US" altLang="zh-TW" dirty="0"/>
              <a:t>:Activation function</a:t>
            </a:r>
            <a:r>
              <a:rPr lang="en-US" altLang="zh-TW" dirty="0" smtClean="0"/>
              <a:t/>
            </a:r>
            <a:br>
              <a:rPr lang="en-US" altLang="zh-TW" dirty="0" smtClean="0"/>
            </a:br>
            <a:r>
              <a:rPr lang="en-US" altLang="zh-TW" dirty="0" smtClean="0"/>
              <a:t>Sigmoid function</a:t>
            </a:r>
            <a:endParaRPr lang="zh-TW" altLang="en-US" dirty="0"/>
          </a:p>
        </p:txBody>
      </p:sp>
      <p:pic>
        <p:nvPicPr>
          <p:cNvPr id="8" name="內容版面配置區 7"/>
          <p:cNvPicPr>
            <a:picLocks noGrp="1" noChangeAspect="1"/>
          </p:cNvPicPr>
          <p:nvPr>
            <p:ph idx="1"/>
          </p:nvPr>
        </p:nvPicPr>
        <p:blipFill rotWithShape="1">
          <a:blip r:embed="rId2"/>
          <a:srcRect b="1277"/>
          <a:stretch/>
        </p:blipFill>
        <p:spPr>
          <a:xfrm>
            <a:off x="628650" y="1823980"/>
            <a:ext cx="7944293" cy="3818940"/>
          </a:xfrm>
          <a:prstGeom prst="rect">
            <a:avLst/>
          </a:prstGeom>
        </p:spPr>
      </p:pic>
      <p:sp>
        <p:nvSpPr>
          <p:cNvPr id="9" name="矩形 8"/>
          <p:cNvSpPr/>
          <p:nvPr/>
        </p:nvSpPr>
        <p:spPr>
          <a:xfrm>
            <a:off x="819664" y="6005554"/>
            <a:ext cx="4864443" cy="369332"/>
          </a:xfrm>
          <a:prstGeom prst="rect">
            <a:avLst/>
          </a:prstGeom>
        </p:spPr>
        <p:txBody>
          <a:bodyPr wrap="square">
            <a:spAutoFit/>
          </a:bodyPr>
          <a:lstStyle/>
          <a:p>
            <a:r>
              <a:rPr lang="en-US" altLang="zh-TW" dirty="0"/>
              <a:t>https://en.wikipedia.org/wiki/Sigmoid_function</a:t>
            </a:r>
            <a:endParaRPr lang="zh-TW" altLang="en-US" dirty="0"/>
          </a:p>
        </p:txBody>
      </p:sp>
    </p:spTree>
    <p:extLst>
      <p:ext uri="{BB962C8B-B14F-4D97-AF65-F5344CB8AC3E}">
        <p14:creationId xmlns:p14="http://schemas.microsoft.com/office/powerpoint/2010/main" val="889455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9753" y="282747"/>
            <a:ext cx="7886700" cy="541036"/>
          </a:xfrm>
        </p:spPr>
        <p:txBody>
          <a:bodyPr>
            <a:normAutofit fontScale="90000"/>
          </a:bodyPr>
          <a:lstStyle/>
          <a:p>
            <a:r>
              <a:rPr lang="zh-TW" altLang="en-US" dirty="0" smtClean="0"/>
              <a:t>各種激</a:t>
            </a:r>
            <a:r>
              <a:rPr lang="zh-TW" altLang="en-US" dirty="0"/>
              <a:t>活函數</a:t>
            </a:r>
            <a:r>
              <a:rPr lang="en-US" altLang="zh-TW" dirty="0"/>
              <a:t>:Activation </a:t>
            </a:r>
            <a:r>
              <a:rPr lang="en-US" altLang="zh-TW" dirty="0" smtClean="0"/>
              <a:t>function</a:t>
            </a:r>
            <a:endParaRPr lang="zh-TW" altLang="en-US" dirty="0"/>
          </a:p>
        </p:txBody>
      </p:sp>
      <p:pic>
        <p:nvPicPr>
          <p:cNvPr id="3" name="圖片 2"/>
          <p:cNvPicPr>
            <a:picLocks noChangeAspect="1"/>
          </p:cNvPicPr>
          <p:nvPr/>
        </p:nvPicPr>
        <p:blipFill>
          <a:blip r:embed="rId2"/>
          <a:stretch>
            <a:fillRect/>
          </a:stretch>
        </p:blipFill>
        <p:spPr>
          <a:xfrm>
            <a:off x="642744" y="2844252"/>
            <a:ext cx="8006791" cy="3548567"/>
          </a:xfrm>
          <a:prstGeom prst="rect">
            <a:avLst/>
          </a:prstGeom>
        </p:spPr>
      </p:pic>
      <p:pic>
        <p:nvPicPr>
          <p:cNvPr id="6" name="圖片 5"/>
          <p:cNvPicPr>
            <a:picLocks noChangeAspect="1"/>
          </p:cNvPicPr>
          <p:nvPr/>
        </p:nvPicPr>
        <p:blipFill>
          <a:blip r:embed="rId3"/>
          <a:stretch>
            <a:fillRect/>
          </a:stretch>
        </p:blipFill>
        <p:spPr>
          <a:xfrm>
            <a:off x="2231459" y="852460"/>
            <a:ext cx="2414681" cy="1806595"/>
          </a:xfrm>
          <a:prstGeom prst="rect">
            <a:avLst/>
          </a:prstGeom>
        </p:spPr>
      </p:pic>
    </p:spTree>
    <p:extLst>
      <p:ext uri="{BB962C8B-B14F-4D97-AF65-F5344CB8AC3E}">
        <p14:creationId xmlns:p14="http://schemas.microsoft.com/office/powerpoint/2010/main" val="3226656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939435" y="3013501"/>
            <a:ext cx="7125669" cy="1569660"/>
          </a:xfrm>
          <a:prstGeom prst="rect">
            <a:avLst/>
          </a:prstGeom>
        </p:spPr>
        <p:txBody>
          <a:bodyPr wrap="none">
            <a:spAutoFit/>
          </a:bodyPr>
          <a:lstStyle/>
          <a:p>
            <a:r>
              <a:rPr lang="zh-TW" altLang="en-US" sz="4800" b="1" dirty="0">
                <a:solidFill>
                  <a:schemeClr val="bg1"/>
                </a:solidFill>
                <a:effectLst>
                  <a:outerShdw blurRad="38100" dist="38100" dir="2700000" algn="tl">
                    <a:srgbClr val="000000">
                      <a:alpha val="43137"/>
                    </a:srgbClr>
                  </a:outerShdw>
                </a:effectLst>
              </a:rPr>
              <a:t>類神經網路起手式</a:t>
            </a:r>
            <a:r>
              <a:rPr lang="en-US" altLang="zh-TW" sz="4800" b="1" dirty="0" smtClean="0">
                <a:solidFill>
                  <a:schemeClr val="bg1"/>
                </a:solidFill>
                <a:effectLst>
                  <a:outerShdw blurRad="38100" dist="38100" dir="2700000" algn="tl">
                    <a:srgbClr val="000000">
                      <a:alpha val="43137"/>
                    </a:srgbClr>
                  </a:outerShdw>
                </a:effectLst>
              </a:rPr>
              <a:t>:</a:t>
            </a:r>
            <a:r>
              <a:rPr lang="zh-TW" altLang="en-US" sz="4800" b="1" dirty="0" smtClean="0">
                <a:solidFill>
                  <a:schemeClr val="bg1"/>
                </a:solidFill>
                <a:effectLst>
                  <a:outerShdw blurRad="38100" dist="38100" dir="2700000" algn="tl">
                    <a:srgbClr val="000000">
                      <a:alpha val="43137"/>
                    </a:srgbClr>
                  </a:outerShdw>
                </a:effectLst>
              </a:rPr>
              <a:t>感知</a:t>
            </a:r>
            <a:r>
              <a:rPr lang="zh-TW" altLang="en-US" sz="4800" b="1" dirty="0" smtClean="0">
                <a:solidFill>
                  <a:schemeClr val="bg1"/>
                </a:solidFill>
                <a:effectLst>
                  <a:outerShdw blurRad="38100" dist="38100" dir="2700000" algn="tl">
                    <a:srgbClr val="000000">
                      <a:alpha val="43137"/>
                    </a:srgbClr>
                  </a:outerShdw>
                </a:effectLst>
              </a:rPr>
              <a:t>器</a:t>
            </a:r>
            <a:endParaRPr lang="en-US" altLang="zh-TW" sz="4800" b="1" dirty="0" smtClean="0">
              <a:solidFill>
                <a:schemeClr val="bg1"/>
              </a:solidFill>
              <a:effectLst>
                <a:outerShdw blurRad="38100" dist="38100" dir="2700000" algn="tl">
                  <a:srgbClr val="000000">
                    <a:alpha val="43137"/>
                  </a:srgbClr>
                </a:outerShdw>
              </a:effectLst>
            </a:endParaRPr>
          </a:p>
          <a:p>
            <a:r>
              <a:rPr lang="zh-TW" altLang="en-US" sz="4800" b="1" dirty="0" smtClean="0">
                <a:effectLst>
                  <a:outerShdw blurRad="38100" dist="38100" dir="2700000" algn="tl">
                    <a:srgbClr val="000000">
                      <a:alpha val="43137"/>
                    </a:srgbClr>
                  </a:outerShdw>
                </a:effectLst>
              </a:rPr>
              <a:t>使用感知機實作邏輯閘</a:t>
            </a:r>
            <a:endParaRPr lang="zh-TW" altLang="en-US" sz="4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582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6185" y="266272"/>
            <a:ext cx="4033966" cy="837598"/>
          </a:xfrm>
        </p:spPr>
        <p:txBody>
          <a:bodyPr/>
          <a:lstStyle/>
          <a:p>
            <a:r>
              <a:rPr lang="zh-TW" altLang="en-US" b="1" dirty="0" smtClean="0">
                <a:effectLst>
                  <a:outerShdw blurRad="38100" dist="38100" dir="2700000" algn="tl">
                    <a:srgbClr val="000000">
                      <a:alpha val="43137"/>
                    </a:srgbClr>
                  </a:outerShdw>
                </a:effectLst>
              </a:rPr>
              <a:t>真值表</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邏輯閘</a:t>
            </a:r>
            <a:r>
              <a:rPr lang="en-US" altLang="zh-TW"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14980" y="1273797"/>
            <a:ext cx="8188649" cy="4303219"/>
          </a:xfrm>
          <a:prstGeom prst="rect">
            <a:avLst/>
          </a:prstGeom>
        </p:spPr>
      </p:pic>
    </p:spTree>
    <p:extLst>
      <p:ext uri="{BB962C8B-B14F-4D97-AF65-F5344CB8AC3E}">
        <p14:creationId xmlns:p14="http://schemas.microsoft.com/office/powerpoint/2010/main" val="290678799"/>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399</TotalTime>
  <Words>1309</Words>
  <Application>Microsoft Office PowerPoint</Application>
  <PresentationFormat>如螢幕大小 (4:3)</PresentationFormat>
  <Paragraphs>207</Paragraphs>
  <Slides>30</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30</vt:i4>
      </vt:variant>
    </vt:vector>
  </HeadingPairs>
  <TitlesOfParts>
    <vt:vector size="36" baseType="lpstr">
      <vt:lpstr>新細明體</vt:lpstr>
      <vt:lpstr>Arial</vt:lpstr>
      <vt:lpstr>Calibri</vt:lpstr>
      <vt:lpstr>Calibri Light</vt:lpstr>
      <vt:lpstr>Wingdings</vt:lpstr>
      <vt:lpstr>Office 佈景主題</vt:lpstr>
      <vt:lpstr>Neural network: From perceptron to MLP</vt:lpstr>
      <vt:lpstr>神經網路</vt:lpstr>
      <vt:lpstr>PowerPoint 簡報</vt:lpstr>
      <vt:lpstr>模型化類神經網路</vt:lpstr>
      <vt:lpstr>激活函數:Activation function Step Function</vt:lpstr>
      <vt:lpstr>激活函數:Activation function Sigmoid function</vt:lpstr>
      <vt:lpstr>各種激活函數:Activation function</vt:lpstr>
      <vt:lpstr>PowerPoint 簡報</vt:lpstr>
      <vt:lpstr>真值表[邏輯閘]</vt:lpstr>
      <vt:lpstr>PowerPoint 簡報</vt:lpstr>
      <vt:lpstr>PowerPoint 簡報</vt:lpstr>
      <vt:lpstr>PowerPoint 簡報</vt:lpstr>
      <vt:lpstr>PowerPoint 簡報</vt:lpstr>
      <vt:lpstr>PowerPoint 簡報</vt:lpstr>
      <vt:lpstr>PowerPoint 簡報</vt:lpstr>
      <vt:lpstr>真值表[邏輯閘]</vt:lpstr>
      <vt:lpstr>PowerPoint 簡報</vt:lpstr>
      <vt:lpstr>真值表[邏輯閘]</vt:lpstr>
      <vt:lpstr>PowerPoint 簡報</vt:lpstr>
      <vt:lpstr>PowerPoint 簡報</vt:lpstr>
      <vt:lpstr>PowerPoint 簡報</vt:lpstr>
      <vt:lpstr>PowerPoint 簡報</vt:lpstr>
      <vt:lpstr>模型化類神經網路</vt:lpstr>
      <vt:lpstr>學習能力類神經網路</vt:lpstr>
      <vt:lpstr>學習能力類神經網路</vt:lpstr>
      <vt:lpstr>學習能力類神經網路</vt:lpstr>
      <vt:lpstr>學習能力類神經網路</vt:lpstr>
      <vt:lpstr>學習能力類神經網路</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BREAKALLCTF{Letmeseesee}</dc:creator>
  <cp:lastModifiedBy>BREAKALLCTF{Letmeseesee}</cp:lastModifiedBy>
  <cp:revision>6</cp:revision>
  <dcterms:created xsi:type="dcterms:W3CDTF">2019-06-02T13:02:12Z</dcterms:created>
  <dcterms:modified xsi:type="dcterms:W3CDTF">2019-06-02T19:41:53Z</dcterms:modified>
</cp:coreProperties>
</file>